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41"/>
  </p:notesMasterIdLst>
  <p:sldIdLst>
    <p:sldId id="411" r:id="rId2"/>
    <p:sldId id="418" r:id="rId3"/>
    <p:sldId id="390" r:id="rId4"/>
    <p:sldId id="397" r:id="rId5"/>
    <p:sldId id="396" r:id="rId6"/>
    <p:sldId id="400" r:id="rId7"/>
    <p:sldId id="332" r:id="rId8"/>
    <p:sldId id="339" r:id="rId9"/>
    <p:sldId id="334" r:id="rId10"/>
    <p:sldId id="391" r:id="rId11"/>
    <p:sldId id="410" r:id="rId12"/>
    <p:sldId id="340" r:id="rId13"/>
    <p:sldId id="349" r:id="rId14"/>
    <p:sldId id="367" r:id="rId15"/>
    <p:sldId id="368" r:id="rId16"/>
    <p:sldId id="355" r:id="rId17"/>
    <p:sldId id="369" r:id="rId18"/>
    <p:sldId id="414" r:id="rId19"/>
    <p:sldId id="423" r:id="rId20"/>
    <p:sldId id="371" r:id="rId21"/>
    <p:sldId id="358" r:id="rId22"/>
    <p:sldId id="357" r:id="rId23"/>
    <p:sldId id="424" r:id="rId24"/>
    <p:sldId id="415" r:id="rId25"/>
    <p:sldId id="416" r:id="rId26"/>
    <p:sldId id="421" r:id="rId27"/>
    <p:sldId id="379" r:id="rId28"/>
    <p:sldId id="425" r:id="rId29"/>
    <p:sldId id="383" r:id="rId30"/>
    <p:sldId id="384" r:id="rId31"/>
    <p:sldId id="387" r:id="rId32"/>
    <p:sldId id="402" r:id="rId33"/>
    <p:sldId id="392" r:id="rId34"/>
    <p:sldId id="395" r:id="rId35"/>
    <p:sldId id="393" r:id="rId36"/>
    <p:sldId id="403" r:id="rId37"/>
    <p:sldId id="404" r:id="rId38"/>
    <p:sldId id="409" r:id="rId39"/>
    <p:sldId id="413" r:id="rId40"/>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064" autoAdjust="0"/>
    <p:restoredTop sz="94660"/>
  </p:normalViewPr>
  <p:slideViewPr>
    <p:cSldViewPr>
      <p:cViewPr varScale="1">
        <p:scale>
          <a:sx n="69" d="100"/>
          <a:sy n="69" d="100"/>
        </p:scale>
        <p:origin x="-151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5205BA5-6F0A-4B2A-AA8A-27224B545C93}" type="datetimeFigureOut">
              <a:rPr lang="es-MX"/>
              <a:pPr>
                <a:defRPr/>
              </a:pPr>
              <a:t>23/09/2013</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MX"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ECE224C-399E-490C-AD77-F238593B10F7}" type="slidenum">
              <a:rPr lang="es-MX"/>
              <a:pPr>
                <a:defRPr/>
              </a:pPr>
              <a:t>‹Nº›</a:t>
            </a:fld>
            <a:endParaRPr lang="es-MX"/>
          </a:p>
        </p:txBody>
      </p:sp>
    </p:spTree>
    <p:extLst>
      <p:ext uri="{BB962C8B-B14F-4D97-AF65-F5344CB8AC3E}">
        <p14:creationId xmlns:p14="http://schemas.microsoft.com/office/powerpoint/2010/main" xmlns="" val="2937628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9C1C99-32FF-4FE1-BD1F-702E3546EA18}" type="slidenum">
              <a:rPr lang="en-US" smtClean="0">
                <a:solidFill>
                  <a:prstClr val="black"/>
                </a:solidFill>
              </a:rPr>
              <a:pPr fontAlgn="base">
                <a:spcBef>
                  <a:spcPct val="0"/>
                </a:spcBef>
                <a:spcAft>
                  <a:spcPct val="0"/>
                </a:spcAft>
                <a:defRPr/>
              </a:pPr>
              <a:t>26</a:t>
            </a:fld>
            <a:endParaRPr lang="en-US" smtClean="0">
              <a:solidFill>
                <a:prstClr val="black"/>
              </a:solidFill>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extLst>
      <p:ext uri="{BB962C8B-B14F-4D97-AF65-F5344CB8AC3E}">
        <p14:creationId xmlns:p14="http://schemas.microsoft.com/office/powerpoint/2010/main" xmlns="" val="603238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A64AD-33D7-42A5-A163-56CF62DC8FC9}" type="slidenum">
              <a:rPr lang="en-US" smtClean="0"/>
              <a:pPr fontAlgn="base">
                <a:spcBef>
                  <a:spcPct val="0"/>
                </a:spcBef>
                <a:spcAft>
                  <a:spcPct val="0"/>
                </a:spcAft>
                <a:defRPr/>
              </a:pPr>
              <a:t>37</a:t>
            </a:fld>
            <a:endParaRPr 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extLst>
      <p:ext uri="{BB962C8B-B14F-4D97-AF65-F5344CB8AC3E}">
        <p14:creationId xmlns:p14="http://schemas.microsoft.com/office/powerpoint/2010/main" xmlns="" val="2128229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A64AD-33D7-42A5-A163-56CF62DC8FC9}" type="slidenum">
              <a:rPr lang="en-US" smtClean="0"/>
              <a:pPr fontAlgn="base">
                <a:spcBef>
                  <a:spcPct val="0"/>
                </a:spcBef>
                <a:spcAft>
                  <a:spcPct val="0"/>
                </a:spcAft>
                <a:defRPr/>
              </a:pPr>
              <a:t>38</a:t>
            </a:fld>
            <a:endParaRPr 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extLst>
      <p:ext uri="{BB962C8B-B14F-4D97-AF65-F5344CB8AC3E}">
        <p14:creationId xmlns:p14="http://schemas.microsoft.com/office/powerpoint/2010/main" xmlns="" val="234065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59D349-F08B-4C97-86C3-A768BFD46249}" type="slidenum">
              <a:rPr lang="en-US" smtClean="0"/>
              <a:pPr fontAlgn="base">
                <a:spcBef>
                  <a:spcPct val="0"/>
                </a:spcBef>
                <a:spcAft>
                  <a:spcPct val="0"/>
                </a:spcAft>
                <a:defRPr/>
              </a:pPr>
              <a:t>27</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extLst>
      <p:ext uri="{BB962C8B-B14F-4D97-AF65-F5344CB8AC3E}">
        <p14:creationId xmlns:p14="http://schemas.microsoft.com/office/powerpoint/2010/main" xmlns="" val="1771699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DA5227-53C1-426D-9057-5999B15F7F29}" type="slidenum">
              <a:rPr lang="en-US" smtClean="0">
                <a:solidFill>
                  <a:prstClr val="black"/>
                </a:solidFill>
              </a:rPr>
              <a:pPr fontAlgn="base">
                <a:spcBef>
                  <a:spcPct val="0"/>
                </a:spcBef>
                <a:spcAft>
                  <a:spcPct val="0"/>
                </a:spcAft>
                <a:defRPr/>
              </a:pPr>
              <a:t>28</a:t>
            </a:fld>
            <a:endParaRPr lang="en-US" smtClean="0">
              <a:solidFill>
                <a:prstClr val="black"/>
              </a:solidFill>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extLst>
      <p:ext uri="{BB962C8B-B14F-4D97-AF65-F5344CB8AC3E}">
        <p14:creationId xmlns:p14="http://schemas.microsoft.com/office/powerpoint/2010/main" xmlns="" val="2467319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FD273A-6342-446F-9DF9-049BC0098FC1}" type="slidenum">
              <a:rPr lang="en-US" smtClean="0"/>
              <a:pPr fontAlgn="base">
                <a:spcBef>
                  <a:spcPct val="0"/>
                </a:spcBef>
                <a:spcAft>
                  <a:spcPct val="0"/>
                </a:spcAft>
                <a:defRPr/>
              </a:pPr>
              <a:t>29</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extLst>
      <p:ext uri="{BB962C8B-B14F-4D97-AF65-F5344CB8AC3E}">
        <p14:creationId xmlns:p14="http://schemas.microsoft.com/office/powerpoint/2010/main" xmlns="" val="3324654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948890-CA2F-440F-ACD5-70850BA53400}" type="slidenum">
              <a:rPr lang="en-US" smtClean="0"/>
              <a:pPr fontAlgn="base">
                <a:spcBef>
                  <a:spcPct val="0"/>
                </a:spcBef>
                <a:spcAft>
                  <a:spcPct val="0"/>
                </a:spcAft>
                <a:defRPr/>
              </a:pPr>
              <a:t>30</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extLst>
      <p:ext uri="{BB962C8B-B14F-4D97-AF65-F5344CB8AC3E}">
        <p14:creationId xmlns:p14="http://schemas.microsoft.com/office/powerpoint/2010/main" xmlns="" val="2366991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D79717-B01B-47ED-B7A1-2BFEC3C4D4E3}" type="slidenum">
              <a:rPr lang="en-US" smtClean="0"/>
              <a:pPr fontAlgn="base">
                <a:spcBef>
                  <a:spcPct val="0"/>
                </a:spcBef>
                <a:spcAft>
                  <a:spcPct val="0"/>
                </a:spcAft>
                <a:defRPr/>
              </a:pPr>
              <a:t>31</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extLst>
      <p:ext uri="{BB962C8B-B14F-4D97-AF65-F5344CB8AC3E}">
        <p14:creationId xmlns:p14="http://schemas.microsoft.com/office/powerpoint/2010/main" xmlns="" val="692757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A64AD-33D7-42A5-A163-56CF62DC8FC9}" type="slidenum">
              <a:rPr lang="en-US" smtClean="0"/>
              <a:pPr fontAlgn="base">
                <a:spcBef>
                  <a:spcPct val="0"/>
                </a:spcBef>
                <a:spcAft>
                  <a:spcPct val="0"/>
                </a:spcAft>
                <a:defRPr/>
              </a:pPr>
              <a:t>33</a:t>
            </a:fld>
            <a:endParaRPr 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extLst>
      <p:ext uri="{BB962C8B-B14F-4D97-AF65-F5344CB8AC3E}">
        <p14:creationId xmlns:p14="http://schemas.microsoft.com/office/powerpoint/2010/main" xmlns="" val="2933357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A64AD-33D7-42A5-A163-56CF62DC8FC9}" type="slidenum">
              <a:rPr lang="en-US" smtClean="0"/>
              <a:pPr fontAlgn="base">
                <a:spcBef>
                  <a:spcPct val="0"/>
                </a:spcBef>
                <a:spcAft>
                  <a:spcPct val="0"/>
                </a:spcAft>
                <a:defRPr/>
              </a:pPr>
              <a:t>34</a:t>
            </a:fld>
            <a:endParaRPr 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extLst>
      <p:ext uri="{BB962C8B-B14F-4D97-AF65-F5344CB8AC3E}">
        <p14:creationId xmlns:p14="http://schemas.microsoft.com/office/powerpoint/2010/main" xmlns="" val="2675931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A64AD-33D7-42A5-A163-56CF62DC8FC9}" type="slidenum">
              <a:rPr lang="en-US" smtClean="0"/>
              <a:pPr fontAlgn="base">
                <a:spcBef>
                  <a:spcPct val="0"/>
                </a:spcBef>
                <a:spcAft>
                  <a:spcPct val="0"/>
                </a:spcAft>
                <a:defRPr/>
              </a:pPr>
              <a:t>35</a:t>
            </a:fld>
            <a:endParaRPr 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extLst>
      <p:ext uri="{BB962C8B-B14F-4D97-AF65-F5344CB8AC3E}">
        <p14:creationId xmlns:p14="http://schemas.microsoft.com/office/powerpoint/2010/main" xmlns="" val="58977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pPr>
              <a:defRPr/>
            </a:pPr>
            <a:fld id="{41646998-D702-4289-B982-2D7E9DC47130}" type="datetimeFigureOut">
              <a:rPr lang="es-MX" smtClean="0"/>
              <a:pPr>
                <a:defRPr/>
              </a:pPr>
              <a:t>23/09/2013</a:t>
            </a:fld>
            <a:endParaRPr lang="es-MX"/>
          </a:p>
        </p:txBody>
      </p:sp>
      <p:sp>
        <p:nvSpPr>
          <p:cNvPr id="17" name="16 Marcador de pie de página"/>
          <p:cNvSpPr>
            <a:spLocks noGrp="1"/>
          </p:cNvSpPr>
          <p:nvPr>
            <p:ph type="ftr" sz="quarter" idx="11"/>
          </p:nvPr>
        </p:nvSpPr>
        <p:spPr bwMode="auto">
          <a:xfrm rot="5400000">
            <a:off x="7077269" y="4181669"/>
            <a:ext cx="3657600" cy="384048"/>
          </a:xfrm>
        </p:spPr>
        <p:txBody>
          <a:bodyPr/>
          <a:lstStyle/>
          <a:p>
            <a:pPr>
              <a:defRPr/>
            </a:pPr>
            <a:endParaRPr lang="es-MX"/>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pPr>
              <a:defRPr/>
            </a:pPr>
            <a:fld id="{0575C8C4-DCAF-469F-887C-47D535A557D4}" type="slidenum">
              <a:rPr lang="es-MX" smtClean="0"/>
              <a:pPr>
                <a:defRPr/>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41646998-D702-4289-B982-2D7E9DC47130}" type="datetimeFigureOut">
              <a:rPr lang="es-MX" smtClean="0"/>
              <a:pPr>
                <a:defRPr/>
              </a:pPr>
              <a:t>23/09/2013</a:t>
            </a:fld>
            <a:endParaRPr lang="es-MX"/>
          </a:p>
        </p:txBody>
      </p:sp>
      <p:sp>
        <p:nvSpPr>
          <p:cNvPr id="5" name="4 Marcador de pie de página"/>
          <p:cNvSpPr>
            <a:spLocks noGrp="1"/>
          </p:cNvSpPr>
          <p:nvPr>
            <p:ph type="ftr" sz="quarter" idx="11"/>
          </p:nvPr>
        </p:nvSpPr>
        <p:spPr/>
        <p:txBody>
          <a:bodyPr/>
          <a:lstStyle/>
          <a:p>
            <a:pPr>
              <a:defRPr/>
            </a:pPr>
            <a:endParaRPr lang="es-MX"/>
          </a:p>
        </p:txBody>
      </p:sp>
      <p:sp>
        <p:nvSpPr>
          <p:cNvPr id="6" name="5 Marcador de número de diapositiva"/>
          <p:cNvSpPr>
            <a:spLocks noGrp="1"/>
          </p:cNvSpPr>
          <p:nvPr>
            <p:ph type="sldNum" sz="quarter" idx="12"/>
          </p:nvPr>
        </p:nvSpPr>
        <p:spPr/>
        <p:txBody>
          <a:bodyPr/>
          <a:lstStyle/>
          <a:p>
            <a:pPr>
              <a:defRPr/>
            </a:pPr>
            <a:fld id="{0575C8C4-DCAF-469F-887C-47D535A557D4}" type="slidenum">
              <a:rPr lang="es-MX" smtClean="0"/>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41646998-D702-4289-B982-2D7E9DC47130}" type="datetimeFigureOut">
              <a:rPr lang="es-MX" smtClean="0"/>
              <a:pPr>
                <a:defRPr/>
              </a:pPr>
              <a:t>23/09/2013</a:t>
            </a:fld>
            <a:endParaRPr lang="es-MX"/>
          </a:p>
        </p:txBody>
      </p:sp>
      <p:sp>
        <p:nvSpPr>
          <p:cNvPr id="5" name="4 Marcador de pie de página"/>
          <p:cNvSpPr>
            <a:spLocks noGrp="1"/>
          </p:cNvSpPr>
          <p:nvPr>
            <p:ph type="ftr" sz="quarter" idx="11"/>
          </p:nvPr>
        </p:nvSpPr>
        <p:spPr/>
        <p:txBody>
          <a:bodyPr/>
          <a:lstStyle/>
          <a:p>
            <a:pPr>
              <a:defRPr/>
            </a:pPr>
            <a:endParaRPr lang="es-MX"/>
          </a:p>
        </p:txBody>
      </p:sp>
      <p:sp>
        <p:nvSpPr>
          <p:cNvPr id="6" name="5 Marcador de número de diapositiva"/>
          <p:cNvSpPr>
            <a:spLocks noGrp="1"/>
          </p:cNvSpPr>
          <p:nvPr>
            <p:ph type="sldNum" sz="quarter" idx="12"/>
          </p:nvPr>
        </p:nvSpPr>
        <p:spPr/>
        <p:txBody>
          <a:bodyPr/>
          <a:lstStyle/>
          <a:p>
            <a:pPr>
              <a:defRPr/>
            </a:pPr>
            <a:fld id="{0575C8C4-DCAF-469F-887C-47D535A557D4}" type="slidenum">
              <a:rPr lang="es-MX" smtClean="0"/>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pPr>
              <a:defRPr/>
            </a:pPr>
            <a:fld id="{41646998-D702-4289-B982-2D7E9DC47130}" type="datetimeFigureOut">
              <a:rPr lang="es-MX" smtClean="0"/>
              <a:pPr>
                <a:defRPr/>
              </a:pPr>
              <a:t>23/09/2013</a:t>
            </a:fld>
            <a:endParaRPr lang="es-MX"/>
          </a:p>
        </p:txBody>
      </p:sp>
      <p:sp>
        <p:nvSpPr>
          <p:cNvPr id="9" name="8 Marcador de número de diapositiva"/>
          <p:cNvSpPr>
            <a:spLocks noGrp="1"/>
          </p:cNvSpPr>
          <p:nvPr>
            <p:ph type="sldNum" sz="quarter" idx="15"/>
          </p:nvPr>
        </p:nvSpPr>
        <p:spPr/>
        <p:txBody>
          <a:bodyPr rtlCol="0"/>
          <a:lstStyle/>
          <a:p>
            <a:pPr>
              <a:defRPr/>
            </a:pPr>
            <a:fld id="{0575C8C4-DCAF-469F-887C-47D535A557D4}" type="slidenum">
              <a:rPr lang="es-MX" smtClean="0"/>
              <a:pPr>
                <a:defRPr/>
              </a:pPr>
              <a:t>‹Nº›</a:t>
            </a:fld>
            <a:endParaRPr lang="es-MX"/>
          </a:p>
        </p:txBody>
      </p:sp>
      <p:sp>
        <p:nvSpPr>
          <p:cNvPr id="10" name="9 Marcador de pie de página"/>
          <p:cNvSpPr>
            <a:spLocks noGrp="1"/>
          </p:cNvSpPr>
          <p:nvPr>
            <p:ph type="ftr" sz="quarter" idx="16"/>
          </p:nvPr>
        </p:nvSpPr>
        <p:spPr/>
        <p:txBody>
          <a:bodyPr rtlCol="0"/>
          <a:lstStyle/>
          <a:p>
            <a:pPr>
              <a:defRPr/>
            </a:pPr>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pPr>
              <a:defRPr/>
            </a:pPr>
            <a:fld id="{41646998-D702-4289-B982-2D7E9DC47130}" type="datetimeFigureOut">
              <a:rPr lang="es-MX" smtClean="0"/>
              <a:pPr>
                <a:defRPr/>
              </a:pPr>
              <a:t>23/09/2013</a:t>
            </a:fld>
            <a:endParaRPr lang="es-MX"/>
          </a:p>
        </p:txBody>
      </p:sp>
      <p:sp>
        <p:nvSpPr>
          <p:cNvPr id="5" name="4 Marcador de pie de página"/>
          <p:cNvSpPr>
            <a:spLocks noGrp="1"/>
          </p:cNvSpPr>
          <p:nvPr>
            <p:ph type="ftr" sz="quarter" idx="11"/>
          </p:nvPr>
        </p:nvSpPr>
        <p:spPr bwMode="auto">
          <a:xfrm rot="5400000">
            <a:off x="7077456" y="4178808"/>
            <a:ext cx="3657600" cy="384048"/>
          </a:xfrm>
        </p:spPr>
        <p:txBody>
          <a:bodyPr/>
          <a:lstStyle/>
          <a:p>
            <a:pPr>
              <a:defRPr/>
            </a:pPr>
            <a:endParaRPr lang="es-MX"/>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pPr>
              <a:defRPr/>
            </a:pPr>
            <a:fld id="{0575C8C4-DCAF-469F-887C-47D535A557D4}" type="slidenum">
              <a:rPr lang="es-MX" smtClean="0"/>
              <a:pPr>
                <a:defRPr/>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pPr>
              <a:defRPr/>
            </a:pPr>
            <a:fld id="{41646998-D702-4289-B982-2D7E9DC47130}" type="datetimeFigureOut">
              <a:rPr lang="es-MX" smtClean="0"/>
              <a:pPr>
                <a:defRPr/>
              </a:pPr>
              <a:t>23/09/2013</a:t>
            </a:fld>
            <a:endParaRPr lang="es-MX"/>
          </a:p>
        </p:txBody>
      </p:sp>
      <p:sp>
        <p:nvSpPr>
          <p:cNvPr id="6" name="5 Marcador de pie de página"/>
          <p:cNvSpPr>
            <a:spLocks noGrp="1"/>
          </p:cNvSpPr>
          <p:nvPr>
            <p:ph type="ftr" sz="quarter" idx="11"/>
          </p:nvPr>
        </p:nvSpPr>
        <p:spPr/>
        <p:txBody>
          <a:bodyPr/>
          <a:lstStyle/>
          <a:p>
            <a:pPr>
              <a:defRPr/>
            </a:pPr>
            <a:endParaRPr lang="es-MX"/>
          </a:p>
        </p:txBody>
      </p:sp>
      <p:sp>
        <p:nvSpPr>
          <p:cNvPr id="7" name="6 Marcador de número de diapositiva"/>
          <p:cNvSpPr>
            <a:spLocks noGrp="1"/>
          </p:cNvSpPr>
          <p:nvPr>
            <p:ph type="sldNum" sz="quarter" idx="12"/>
          </p:nvPr>
        </p:nvSpPr>
        <p:spPr/>
        <p:txBody>
          <a:bodyPr/>
          <a:lstStyle/>
          <a:p>
            <a:pPr>
              <a:defRPr/>
            </a:pPr>
            <a:fld id="{0575C8C4-DCAF-469F-887C-47D535A557D4}" type="slidenum">
              <a:rPr lang="es-MX" smtClean="0"/>
              <a:pPr>
                <a:defRPr/>
              </a:pPr>
              <a:t>‹Nº›</a:t>
            </a:fld>
            <a:endParaRPr lang="es-MX"/>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pPr>
              <a:defRPr/>
            </a:pPr>
            <a:fld id="{41646998-D702-4289-B982-2D7E9DC47130}" type="datetimeFigureOut">
              <a:rPr lang="es-MX" smtClean="0"/>
              <a:pPr>
                <a:defRPr/>
              </a:pPr>
              <a:t>23/09/2013</a:t>
            </a:fld>
            <a:endParaRPr lang="es-MX"/>
          </a:p>
        </p:txBody>
      </p:sp>
      <p:sp>
        <p:nvSpPr>
          <p:cNvPr id="8" name="7 Marcador de pie de página"/>
          <p:cNvSpPr>
            <a:spLocks noGrp="1"/>
          </p:cNvSpPr>
          <p:nvPr>
            <p:ph type="ftr" sz="quarter" idx="11"/>
          </p:nvPr>
        </p:nvSpPr>
        <p:spPr/>
        <p:txBody>
          <a:bodyPr/>
          <a:lstStyle/>
          <a:p>
            <a:pPr>
              <a:defRPr/>
            </a:pPr>
            <a:endParaRPr lang="es-MX"/>
          </a:p>
        </p:txBody>
      </p:sp>
      <p:sp>
        <p:nvSpPr>
          <p:cNvPr id="9" name="8 Marcador de número de diapositiva"/>
          <p:cNvSpPr>
            <a:spLocks noGrp="1"/>
          </p:cNvSpPr>
          <p:nvPr>
            <p:ph type="sldNum" sz="quarter" idx="12"/>
          </p:nvPr>
        </p:nvSpPr>
        <p:spPr/>
        <p:txBody>
          <a:bodyPr/>
          <a:lstStyle/>
          <a:p>
            <a:pPr>
              <a:defRPr/>
            </a:pPr>
            <a:fld id="{0575C8C4-DCAF-469F-887C-47D535A557D4}" type="slidenum">
              <a:rPr lang="es-MX" smtClean="0"/>
              <a:pPr>
                <a:defRPr/>
              </a:pPr>
              <a:t>‹Nº›</a:t>
            </a:fld>
            <a:endParaRPr lang="es-MX"/>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pPr>
              <a:defRPr/>
            </a:pPr>
            <a:fld id="{41646998-D702-4289-B982-2D7E9DC47130}" type="datetimeFigureOut">
              <a:rPr lang="es-MX" smtClean="0"/>
              <a:pPr>
                <a:defRPr/>
              </a:pPr>
              <a:t>23/09/2013</a:t>
            </a:fld>
            <a:endParaRPr lang="es-MX"/>
          </a:p>
        </p:txBody>
      </p:sp>
      <p:sp>
        <p:nvSpPr>
          <p:cNvPr id="7" name="6 Marcador de número de diapositiva"/>
          <p:cNvSpPr>
            <a:spLocks noGrp="1"/>
          </p:cNvSpPr>
          <p:nvPr>
            <p:ph type="sldNum" sz="quarter" idx="11"/>
          </p:nvPr>
        </p:nvSpPr>
        <p:spPr/>
        <p:txBody>
          <a:bodyPr rtlCol="0"/>
          <a:lstStyle/>
          <a:p>
            <a:pPr>
              <a:defRPr/>
            </a:pPr>
            <a:fld id="{0575C8C4-DCAF-469F-887C-47D535A557D4}" type="slidenum">
              <a:rPr lang="es-MX" smtClean="0"/>
              <a:pPr>
                <a:defRPr/>
              </a:pPr>
              <a:t>‹Nº›</a:t>
            </a:fld>
            <a:endParaRPr lang="es-MX"/>
          </a:p>
        </p:txBody>
      </p:sp>
      <p:sp>
        <p:nvSpPr>
          <p:cNvPr id="8" name="7 Marcador de pie de página"/>
          <p:cNvSpPr>
            <a:spLocks noGrp="1"/>
          </p:cNvSpPr>
          <p:nvPr>
            <p:ph type="ftr" sz="quarter" idx="12"/>
          </p:nvPr>
        </p:nvSpPr>
        <p:spPr/>
        <p:txBody>
          <a:bodyPr rtlCol="0"/>
          <a:lstStyle/>
          <a:p>
            <a:pPr>
              <a:defRPr/>
            </a:pPr>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41646998-D702-4289-B982-2D7E9DC47130}" type="datetimeFigureOut">
              <a:rPr lang="es-MX" smtClean="0"/>
              <a:pPr>
                <a:defRPr/>
              </a:pPr>
              <a:t>23/09/2013</a:t>
            </a:fld>
            <a:endParaRPr lang="es-MX"/>
          </a:p>
        </p:txBody>
      </p:sp>
      <p:sp>
        <p:nvSpPr>
          <p:cNvPr id="3" name="2 Marcador de pie de página"/>
          <p:cNvSpPr>
            <a:spLocks noGrp="1"/>
          </p:cNvSpPr>
          <p:nvPr>
            <p:ph type="ftr" sz="quarter" idx="11"/>
          </p:nvPr>
        </p:nvSpPr>
        <p:spPr/>
        <p:txBody>
          <a:bodyPr/>
          <a:lstStyle/>
          <a:p>
            <a:pPr>
              <a:defRPr/>
            </a:pPr>
            <a:endParaRPr lang="es-MX"/>
          </a:p>
        </p:txBody>
      </p:sp>
      <p:sp>
        <p:nvSpPr>
          <p:cNvPr id="4" name="3 Marcador de número de diapositiva"/>
          <p:cNvSpPr>
            <a:spLocks noGrp="1"/>
          </p:cNvSpPr>
          <p:nvPr>
            <p:ph type="sldNum" sz="quarter" idx="12"/>
          </p:nvPr>
        </p:nvSpPr>
        <p:spPr/>
        <p:txBody>
          <a:bodyPr/>
          <a:lstStyle/>
          <a:p>
            <a:pPr>
              <a:defRPr/>
            </a:pPr>
            <a:fld id="{0575C8C4-DCAF-469F-887C-47D535A557D4}" type="slidenum">
              <a:rPr lang="es-MX" smtClean="0"/>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pPr>
              <a:defRPr/>
            </a:pPr>
            <a:fld id="{41646998-D702-4289-B982-2D7E9DC47130}" type="datetimeFigureOut">
              <a:rPr lang="es-MX" smtClean="0"/>
              <a:pPr>
                <a:defRPr/>
              </a:pPr>
              <a:t>23/09/2013</a:t>
            </a:fld>
            <a:endParaRPr lang="es-MX"/>
          </a:p>
        </p:txBody>
      </p:sp>
      <p:sp>
        <p:nvSpPr>
          <p:cNvPr id="22" name="21 Marcador de número de diapositiva"/>
          <p:cNvSpPr>
            <a:spLocks noGrp="1"/>
          </p:cNvSpPr>
          <p:nvPr>
            <p:ph type="sldNum" sz="quarter" idx="15"/>
          </p:nvPr>
        </p:nvSpPr>
        <p:spPr/>
        <p:txBody>
          <a:bodyPr rtlCol="0"/>
          <a:lstStyle/>
          <a:p>
            <a:pPr>
              <a:defRPr/>
            </a:pPr>
            <a:fld id="{0575C8C4-DCAF-469F-887C-47D535A557D4}" type="slidenum">
              <a:rPr lang="es-MX" smtClean="0"/>
              <a:pPr>
                <a:defRPr/>
              </a:pPr>
              <a:t>‹Nº›</a:t>
            </a:fld>
            <a:endParaRPr lang="es-MX"/>
          </a:p>
        </p:txBody>
      </p:sp>
      <p:sp>
        <p:nvSpPr>
          <p:cNvPr id="23" name="22 Marcador de pie de página"/>
          <p:cNvSpPr>
            <a:spLocks noGrp="1"/>
          </p:cNvSpPr>
          <p:nvPr>
            <p:ph type="ftr" sz="quarter" idx="16"/>
          </p:nvPr>
        </p:nvSpPr>
        <p:spPr/>
        <p:txBody>
          <a:bodyPr rtlCol="0"/>
          <a:lstStyle/>
          <a:p>
            <a:pPr>
              <a:defRPr/>
            </a:pPr>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pPr>
              <a:defRPr/>
            </a:pPr>
            <a:fld id="{41646998-D702-4289-B982-2D7E9DC47130}" type="datetimeFigureOut">
              <a:rPr lang="es-MX" smtClean="0"/>
              <a:pPr>
                <a:defRPr/>
              </a:pPr>
              <a:t>23/09/2013</a:t>
            </a:fld>
            <a:endParaRPr lang="es-MX"/>
          </a:p>
        </p:txBody>
      </p:sp>
      <p:sp>
        <p:nvSpPr>
          <p:cNvPr id="18" name="17 Marcador de número de diapositiva"/>
          <p:cNvSpPr>
            <a:spLocks noGrp="1"/>
          </p:cNvSpPr>
          <p:nvPr>
            <p:ph type="sldNum" sz="quarter" idx="11"/>
          </p:nvPr>
        </p:nvSpPr>
        <p:spPr/>
        <p:txBody>
          <a:bodyPr rtlCol="0"/>
          <a:lstStyle/>
          <a:p>
            <a:pPr>
              <a:defRPr/>
            </a:pPr>
            <a:fld id="{0575C8C4-DCAF-469F-887C-47D535A557D4}" type="slidenum">
              <a:rPr lang="es-MX" smtClean="0"/>
              <a:pPr>
                <a:defRPr/>
              </a:pPr>
              <a:t>‹Nº›</a:t>
            </a:fld>
            <a:endParaRPr lang="es-MX"/>
          </a:p>
        </p:txBody>
      </p:sp>
      <p:sp>
        <p:nvSpPr>
          <p:cNvPr id="21" name="20 Marcador de pie de página"/>
          <p:cNvSpPr>
            <a:spLocks noGrp="1"/>
          </p:cNvSpPr>
          <p:nvPr>
            <p:ph type="ftr" sz="quarter" idx="12"/>
          </p:nvPr>
        </p:nvSpPr>
        <p:spPr/>
        <p:txBody>
          <a:bodyPr rtlCol="0"/>
          <a:lstStyle/>
          <a:p>
            <a:pPr>
              <a:defRPr/>
            </a:pPr>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41646998-D702-4289-B982-2D7E9DC47130}" type="datetimeFigureOut">
              <a:rPr lang="es-MX" smtClean="0"/>
              <a:pPr>
                <a:defRPr/>
              </a:pPr>
              <a:t>23/09/2013</a:t>
            </a:fld>
            <a:endParaRPr lang="es-MX"/>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s-MX"/>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0575C8C4-DCAF-469F-887C-47D535A557D4}" type="slidenum">
              <a:rPr lang="es-MX" smtClean="0"/>
              <a:pPr>
                <a:defRPr/>
              </a:pPr>
              <a:t>‹Nº›</a:t>
            </a:fld>
            <a:endParaRPr lang="es-MX"/>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FUNDAMENTOS DE COMPUTACIÓN</a:t>
            </a:r>
            <a:endParaRPr lang="es-MX" dirty="0"/>
          </a:p>
        </p:txBody>
      </p:sp>
      <p:sp>
        <p:nvSpPr>
          <p:cNvPr id="3" name="2 Subtítulo"/>
          <p:cNvSpPr>
            <a:spLocks noGrp="1"/>
          </p:cNvSpPr>
          <p:nvPr>
            <p:ph type="subTitle" idx="1"/>
          </p:nvPr>
        </p:nvSpPr>
        <p:spPr/>
        <p:txBody>
          <a:bodyPr/>
          <a:lstStyle/>
          <a:p>
            <a:r>
              <a:rPr lang="es-MX" dirty="0" smtClean="0"/>
              <a:t>IC3 </a:t>
            </a:r>
            <a:r>
              <a:rPr lang="es-MX" dirty="0" smtClean="0">
                <a:sym typeface="Wingdings" pitchFamily="2" charset="2"/>
              </a:rPr>
              <a:t> C</a:t>
            </a:r>
            <a:r>
              <a:rPr lang="es-MX" dirty="0" smtClean="0"/>
              <a:t>onceptos Básicos de Software</a:t>
            </a:r>
          </a:p>
          <a:p>
            <a:endParaRPr lang="es-MX"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6646"/>
            <a:ext cx="7467600" cy="850106"/>
          </a:xfrm>
        </p:spPr>
        <p:txBody>
          <a:bodyPr>
            <a:normAutofit/>
          </a:bodyPr>
          <a:lstStyle/>
          <a:p>
            <a:pPr eaLnBrk="1" fontAlgn="auto" hangingPunct="1">
              <a:spcAft>
                <a:spcPts val="0"/>
              </a:spcAft>
              <a:defRPr/>
            </a:pPr>
            <a:r>
              <a:rPr lang="es-ES" sz="3200" dirty="0" smtClean="0">
                <a:ea typeface="Times New Roman"/>
                <a:cs typeface="Tahoma"/>
              </a:rPr>
              <a:t>Actualizaciones o Parches</a:t>
            </a:r>
            <a:endParaRPr lang="es-MX" sz="2000" dirty="0"/>
          </a:p>
        </p:txBody>
      </p:sp>
      <p:sp>
        <p:nvSpPr>
          <p:cNvPr id="6" name="5 Marcador de contenido"/>
          <p:cNvSpPr>
            <a:spLocks noGrp="1"/>
          </p:cNvSpPr>
          <p:nvPr>
            <p:ph sz="quarter" idx="1"/>
          </p:nvPr>
        </p:nvSpPr>
        <p:spPr>
          <a:xfrm>
            <a:off x="457200" y="1481138"/>
            <a:ext cx="8003232" cy="5116214"/>
          </a:xfrm>
        </p:spPr>
        <p:txBody>
          <a:bodyPr/>
          <a:lstStyle/>
          <a:p>
            <a:pPr algn="just"/>
            <a:r>
              <a:rPr lang="es-MX" sz="2500" dirty="0" smtClean="0"/>
              <a:t>Las actualizaciones o parches permiten mantener actualizado el equipo. </a:t>
            </a:r>
          </a:p>
          <a:p>
            <a:pPr marL="109537" indent="0" algn="just">
              <a:buNone/>
            </a:pPr>
            <a:endParaRPr lang="es-MX" sz="2500" dirty="0" smtClean="0"/>
          </a:p>
          <a:p>
            <a:pPr algn="just"/>
            <a:r>
              <a:rPr lang="es-MX" sz="2500" dirty="0" smtClean="0"/>
              <a:t>Algunos ejemplos de actualizaciones son: Service packs, actualizaciones de versión, actualizaciones de seguridad y controladores. </a:t>
            </a:r>
          </a:p>
          <a:p>
            <a:pPr marL="109537" indent="0" algn="just">
              <a:buNone/>
            </a:pPr>
            <a:endParaRPr lang="es-MX" sz="2500" dirty="0" smtClean="0"/>
          </a:p>
          <a:p>
            <a:pPr algn="just"/>
            <a:r>
              <a:rPr lang="es-MX" sz="2500" dirty="0" smtClean="0"/>
              <a:t>Las actualizaciones importantes y de alta prioridad son críticas para la seguridad y la confiabilidad del equipo. Ofrecen la protección más reciente contra las actividades malintencionadas en línea.</a:t>
            </a:r>
          </a:p>
          <a:p>
            <a:pPr algn="just"/>
            <a:endParaRPr lang="es-MX" sz="25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quarter" idx="1"/>
          </p:nvPr>
        </p:nvSpPr>
        <p:spPr>
          <a:xfrm>
            <a:off x="457200" y="1481138"/>
            <a:ext cx="8003232" cy="5116214"/>
          </a:xfrm>
        </p:spPr>
        <p:txBody>
          <a:bodyPr>
            <a:normAutofit lnSpcReduction="10000"/>
          </a:bodyPr>
          <a:lstStyle/>
          <a:p>
            <a:pPr algn="just"/>
            <a:r>
              <a:rPr lang="es-MX" sz="2500" dirty="0" smtClean="0"/>
              <a:t>Los programas instalados deberán tener ciertas características para soportar la actualización del sistema.</a:t>
            </a:r>
          </a:p>
          <a:p>
            <a:pPr algn="just"/>
            <a:endParaRPr lang="es-MX" sz="2500" dirty="0"/>
          </a:p>
          <a:p>
            <a:pPr algn="just"/>
            <a:r>
              <a:rPr lang="es-MX" sz="2500" dirty="0" smtClean="0"/>
              <a:t>Verificar el Hardware instalado en el equipo con el fin de que la actualización no afecte al rendimiento del mismo y/o no sea compatible.</a:t>
            </a:r>
          </a:p>
          <a:p>
            <a:pPr algn="just"/>
            <a:endParaRPr lang="es-MX" sz="2500" dirty="0"/>
          </a:p>
          <a:p>
            <a:pPr algn="just"/>
            <a:r>
              <a:rPr lang="es-MX" sz="2500" dirty="0" smtClean="0"/>
              <a:t>No se podrán ejecutar programas recientes donde no se cumplan con los requerimientos mínimos.</a:t>
            </a:r>
          </a:p>
          <a:p>
            <a:pPr algn="just"/>
            <a:endParaRPr lang="es-MX" sz="2500" dirty="0" smtClean="0"/>
          </a:p>
          <a:p>
            <a:pPr algn="just"/>
            <a:r>
              <a:rPr lang="es-MX" sz="2500" dirty="0" smtClean="0"/>
              <a:t>Generalmente las fuentes confiables de actualización son los sitios web de los desarrolladores</a:t>
            </a:r>
          </a:p>
          <a:p>
            <a:pPr algn="just"/>
            <a:endParaRPr lang="es-MX" sz="2500" dirty="0" smtClean="0"/>
          </a:p>
          <a:p>
            <a:pPr algn="just"/>
            <a:endParaRPr lang="es-MX" sz="2500" dirty="0" smtClean="0"/>
          </a:p>
          <a:p>
            <a:pPr algn="just"/>
            <a:endParaRPr lang="es-MX" sz="2500" dirty="0"/>
          </a:p>
        </p:txBody>
      </p:sp>
      <p:sp>
        <p:nvSpPr>
          <p:cNvPr id="5" name="Title 2"/>
          <p:cNvSpPr txBox="1">
            <a:spLocks/>
          </p:cNvSpPr>
          <p:nvPr/>
        </p:nvSpPr>
        <p:spPr>
          <a:xfrm>
            <a:off x="457200" y="346646"/>
            <a:ext cx="7467600" cy="850106"/>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defRPr/>
            </a:pPr>
            <a:r>
              <a:rPr lang="es-ES" sz="3200" smtClean="0">
                <a:ea typeface="Times New Roman"/>
                <a:cs typeface="Tahoma"/>
              </a:rPr>
              <a:t>Actualizaciones o Parches</a:t>
            </a:r>
            <a:endParaRPr lang="es-MX" sz="2000" dirty="0"/>
          </a:p>
        </p:txBody>
      </p:sp>
    </p:spTree>
    <p:extLst>
      <p:ext uri="{BB962C8B-B14F-4D97-AF65-F5344CB8AC3E}">
        <p14:creationId xmlns:p14="http://schemas.microsoft.com/office/powerpoint/2010/main" xmlns="" val="1572281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003232" cy="1143000"/>
          </a:xfrm>
        </p:spPr>
        <p:txBody>
          <a:bodyPr>
            <a:noAutofit/>
          </a:bodyPr>
          <a:lstStyle/>
          <a:p>
            <a:pPr eaLnBrk="1" fontAlgn="auto" hangingPunct="1">
              <a:spcAft>
                <a:spcPts val="0"/>
              </a:spcAft>
              <a:defRPr/>
            </a:pPr>
            <a:r>
              <a:rPr lang="es-ES" sz="3200" dirty="0" smtClean="0">
                <a:ea typeface="Times New Roman"/>
                <a:cs typeface="Tahoma"/>
              </a:rPr>
              <a:t>Ventajas y desventajas de las actualizaciones de software</a:t>
            </a:r>
            <a:endParaRPr lang="es-MX" sz="2000" dirty="0"/>
          </a:p>
        </p:txBody>
      </p:sp>
      <p:graphicFrame>
        <p:nvGraphicFramePr>
          <p:cNvPr id="4" name="Content Placeholder 3"/>
          <p:cNvGraphicFramePr>
            <a:graphicFrameLocks noGrp="1"/>
          </p:cNvGraphicFramePr>
          <p:nvPr>
            <p:ph sz="quarter" idx="1"/>
          </p:nvPr>
        </p:nvGraphicFramePr>
        <p:xfrm>
          <a:off x="928688" y="1785938"/>
          <a:ext cx="7000924" cy="1960880"/>
        </p:xfrm>
        <a:graphic>
          <a:graphicData uri="http://schemas.openxmlformats.org/drawingml/2006/table">
            <a:tbl>
              <a:tblPr firstRow="1" bandRow="1">
                <a:tableStyleId>{5C22544A-7EE6-4342-B048-85BDC9FD1C3A}</a:tableStyleId>
              </a:tblPr>
              <a:tblGrid>
                <a:gridCol w="7000924"/>
              </a:tblGrid>
              <a:tr h="370840">
                <a:tc>
                  <a:txBody>
                    <a:bodyPr/>
                    <a:lstStyle/>
                    <a:p>
                      <a:pPr algn="just">
                        <a:spcAft>
                          <a:spcPts val="0"/>
                        </a:spcAft>
                      </a:pPr>
                      <a:r>
                        <a:rPr lang="es-ES" sz="2000" b="1" dirty="0">
                          <a:latin typeface="Century Gothic"/>
                          <a:ea typeface="Times New Roman"/>
                          <a:cs typeface="Tahoma"/>
                        </a:rPr>
                        <a:t>Ventajas de las actualizaciones de software</a:t>
                      </a:r>
                      <a:endParaRPr lang="es-MX" sz="3200" dirty="0">
                        <a:latin typeface="Times New Roman"/>
                        <a:ea typeface="Times New Roman"/>
                        <a:cs typeface="Times New Roman"/>
                      </a:endParaRPr>
                    </a:p>
                  </a:txBody>
                  <a:tcPr marL="68580" marR="68580" marT="0" marB="0" anchor="ctr"/>
                </a:tc>
              </a:tr>
              <a:tr h="370840">
                <a:tc>
                  <a:txBody>
                    <a:bodyPr/>
                    <a:lstStyle/>
                    <a:p>
                      <a:pPr marL="457200" indent="-457200" algn="just">
                        <a:spcAft>
                          <a:spcPts val="0"/>
                        </a:spcAft>
                        <a:buFont typeface="Arial" pitchFamily="34" charset="0"/>
                        <a:buChar char="•"/>
                      </a:pPr>
                      <a:r>
                        <a:rPr lang="es-ES" sz="2000" dirty="0">
                          <a:latin typeface="Century Gothic"/>
                          <a:ea typeface="Times New Roman"/>
                          <a:cs typeface="Tahoma"/>
                        </a:rPr>
                        <a:t>Hacen correcciones a errores o fallas encontrados.</a:t>
                      </a:r>
                      <a:endParaRPr lang="es-MX" sz="3200" dirty="0">
                        <a:latin typeface="Times New Roman"/>
                        <a:ea typeface="Times New Roman"/>
                        <a:cs typeface="Times New Roman"/>
                      </a:endParaRPr>
                    </a:p>
                  </a:txBody>
                  <a:tcPr marL="68580" marR="68580" marT="0" marB="0" anchor="ctr"/>
                </a:tc>
              </a:tr>
              <a:tr h="370840">
                <a:tc>
                  <a:txBody>
                    <a:bodyPr/>
                    <a:lstStyle/>
                    <a:p>
                      <a:pPr marL="457200" indent="-457200" algn="just">
                        <a:spcAft>
                          <a:spcPts val="0"/>
                        </a:spcAft>
                        <a:buFont typeface="Arial" pitchFamily="34" charset="0"/>
                        <a:buChar char="•"/>
                      </a:pPr>
                      <a:r>
                        <a:rPr lang="es-ES" sz="2000" dirty="0">
                          <a:latin typeface="Century Gothic"/>
                          <a:ea typeface="Times New Roman"/>
                          <a:cs typeface="Tahoma"/>
                        </a:rPr>
                        <a:t>Puede mejorar el desempeño de la aplicación y herramientas adicionales.</a:t>
                      </a:r>
                      <a:endParaRPr lang="es-MX" sz="3200" dirty="0">
                        <a:latin typeface="Times New Roman"/>
                        <a:ea typeface="Times New Roman"/>
                        <a:cs typeface="Times New Roman"/>
                      </a:endParaRPr>
                    </a:p>
                  </a:txBody>
                  <a:tcPr marL="68580" marR="68580" marT="0" marB="0"/>
                </a:tc>
              </a:tr>
              <a:tr h="370840">
                <a:tc>
                  <a:txBody>
                    <a:bodyPr/>
                    <a:lstStyle/>
                    <a:p>
                      <a:pPr marL="457200" indent="-457200" algn="just">
                        <a:spcAft>
                          <a:spcPts val="0"/>
                        </a:spcAft>
                        <a:buFont typeface="Arial" pitchFamily="34" charset="0"/>
                        <a:buChar char="•"/>
                      </a:pPr>
                      <a:r>
                        <a:rPr lang="es-ES" sz="2000" dirty="0">
                          <a:latin typeface="Century Gothic"/>
                          <a:ea typeface="Times New Roman"/>
                          <a:cs typeface="Tahoma"/>
                        </a:rPr>
                        <a:t>Protegen al equipo de potenciales ataques como virus y/o vulnerabilidad de privacidad.  </a:t>
                      </a:r>
                      <a:endParaRPr lang="es-MX" sz="3200" dirty="0">
                        <a:latin typeface="Times New Roman"/>
                        <a:ea typeface="Times New Roman"/>
                        <a:cs typeface="Times New Roman"/>
                      </a:endParaRPr>
                    </a:p>
                  </a:txBody>
                  <a:tcPr marL="68580" marR="68580" marT="0" marB="0"/>
                </a:tc>
              </a:tr>
            </a:tbl>
          </a:graphicData>
        </a:graphic>
      </p:graphicFrame>
      <p:graphicFrame>
        <p:nvGraphicFramePr>
          <p:cNvPr id="5" name="Table 4"/>
          <p:cNvGraphicFramePr>
            <a:graphicFrameLocks noGrp="1"/>
          </p:cNvGraphicFramePr>
          <p:nvPr/>
        </p:nvGraphicFramePr>
        <p:xfrm>
          <a:off x="1476375" y="4214813"/>
          <a:ext cx="6096000" cy="1928826"/>
        </p:xfrm>
        <a:graphic>
          <a:graphicData uri="http://schemas.openxmlformats.org/drawingml/2006/table">
            <a:tbl>
              <a:tblPr firstRow="1" bandRow="1">
                <a:tableStyleId>{5C22544A-7EE6-4342-B048-85BDC9FD1C3A}</a:tableStyleId>
              </a:tblPr>
              <a:tblGrid>
                <a:gridCol w="6096000"/>
              </a:tblGrid>
              <a:tr h="370840">
                <a:tc>
                  <a:txBody>
                    <a:bodyPr/>
                    <a:lstStyle/>
                    <a:p>
                      <a:pPr algn="just">
                        <a:spcAft>
                          <a:spcPts val="0"/>
                        </a:spcAft>
                      </a:pPr>
                      <a:r>
                        <a:rPr lang="es-ES" sz="2000" b="1" dirty="0">
                          <a:latin typeface="Century Gothic"/>
                          <a:ea typeface="Times New Roman"/>
                          <a:cs typeface="Tahoma"/>
                        </a:rPr>
                        <a:t>Desventajas de las actualizaciones de software</a:t>
                      </a:r>
                      <a:endParaRPr lang="es-MX" sz="2000" dirty="0">
                        <a:latin typeface="Times New Roman"/>
                        <a:ea typeface="Times New Roman"/>
                        <a:cs typeface="Times New Roman"/>
                      </a:endParaRPr>
                    </a:p>
                  </a:txBody>
                  <a:tcPr marL="68580" marR="68580" marT="0" marB="0"/>
                </a:tc>
              </a:tr>
              <a:tr h="370840">
                <a:tc>
                  <a:txBody>
                    <a:bodyPr/>
                    <a:lstStyle/>
                    <a:p>
                      <a:pPr marL="457200" indent="-457200" algn="just" rtl="0" eaLnBrk="1" latinLnBrk="0" hangingPunct="1">
                        <a:spcAft>
                          <a:spcPts val="0"/>
                        </a:spcAft>
                        <a:buFont typeface="Arial" pitchFamily="34" charset="0"/>
                        <a:buChar char="•"/>
                      </a:pPr>
                      <a:r>
                        <a:rPr kumimoji="0" lang="es-ES" sz="2000" kern="1200" dirty="0">
                          <a:solidFill>
                            <a:schemeClr val="dk1"/>
                          </a:solidFill>
                          <a:latin typeface="Century Gothic"/>
                          <a:ea typeface="Times New Roman"/>
                          <a:cs typeface="Tahoma"/>
                        </a:rPr>
                        <a:t>Al actualizar un software puede ocasionar consecuencias no intencionales a otros programas.</a:t>
                      </a:r>
                      <a:endParaRPr kumimoji="0" lang="es-MX" sz="2000" kern="1200" dirty="0">
                        <a:solidFill>
                          <a:schemeClr val="dk1"/>
                        </a:solidFill>
                        <a:latin typeface="Century Gothic"/>
                        <a:ea typeface="Times New Roman"/>
                        <a:cs typeface="Tahoma"/>
                      </a:endParaRPr>
                    </a:p>
                  </a:txBody>
                  <a:tcPr marL="68580" marR="68580" marT="0" marB="0"/>
                </a:tc>
              </a:tr>
              <a:tr h="643586">
                <a:tc>
                  <a:txBody>
                    <a:bodyPr/>
                    <a:lstStyle/>
                    <a:p>
                      <a:pPr marL="457200" indent="-457200" algn="just" rtl="0" eaLnBrk="1" latinLnBrk="0" hangingPunct="1">
                        <a:spcAft>
                          <a:spcPts val="0"/>
                        </a:spcAft>
                        <a:buFont typeface="Arial" pitchFamily="34" charset="0"/>
                        <a:buChar char="•"/>
                      </a:pPr>
                      <a:r>
                        <a:rPr kumimoji="0" lang="es-ES" sz="2000" kern="1200" dirty="0">
                          <a:solidFill>
                            <a:schemeClr val="dk1"/>
                          </a:solidFill>
                          <a:latin typeface="Century Gothic"/>
                          <a:ea typeface="Times New Roman"/>
                          <a:cs typeface="Tahoma"/>
                        </a:rPr>
                        <a:t>Las actualizaciones de algunas aplicaciones  pueden tener un costo.</a:t>
                      </a:r>
                      <a:endParaRPr kumimoji="0" lang="es-MX" sz="2000" kern="1200" dirty="0">
                        <a:solidFill>
                          <a:schemeClr val="dk1"/>
                        </a:solidFill>
                        <a:latin typeface="Century Gothic"/>
                        <a:ea typeface="Times New Roman"/>
                        <a:cs typeface="Tahoma"/>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eaLnBrk="1" fontAlgn="auto" hangingPunct="1">
              <a:spcAft>
                <a:spcPts val="0"/>
              </a:spcAft>
              <a:defRPr/>
            </a:pPr>
            <a:r>
              <a:rPr lang="es-ES" sz="3600" dirty="0" smtClean="0"/>
              <a:t>Identificar los conceptos fundamentales relacionados con los tipos de aplicación</a:t>
            </a:r>
            <a:endParaRPr lang="es-MX"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s-MX" dirty="0" smtClean="0"/>
              <a:t>Procesador de textos</a:t>
            </a:r>
            <a:endParaRPr lang="es-MX" dirty="0"/>
          </a:p>
        </p:txBody>
      </p:sp>
      <p:sp>
        <p:nvSpPr>
          <p:cNvPr id="33794" name="Content Placeholder 1"/>
          <p:cNvSpPr>
            <a:spLocks noGrp="1"/>
          </p:cNvSpPr>
          <p:nvPr>
            <p:ph sz="quarter" idx="1"/>
          </p:nvPr>
        </p:nvSpPr>
        <p:spPr/>
        <p:txBody>
          <a:bodyPr>
            <a:normAutofit/>
          </a:bodyPr>
          <a:lstStyle/>
          <a:p>
            <a:pPr marL="0" indent="0">
              <a:buNone/>
            </a:pPr>
            <a:r>
              <a:rPr lang="es-MX" dirty="0" smtClean="0"/>
              <a:t>Son aplicaciones destinadas </a:t>
            </a:r>
            <a:r>
              <a:rPr lang="es-MX" dirty="0"/>
              <a:t>a la creación o modificación de documentos escritos por medio de una computadora</a:t>
            </a:r>
            <a:r>
              <a:rPr lang="es-MX" dirty="0" smtClean="0"/>
              <a:t>.</a:t>
            </a:r>
          </a:p>
          <a:p>
            <a:pPr marL="0" indent="0">
              <a:buNone/>
            </a:pPr>
            <a:endParaRPr lang="es-ES" dirty="0" smtClean="0"/>
          </a:p>
          <a:p>
            <a:pPr marL="0" indent="0">
              <a:buNone/>
            </a:pPr>
            <a:r>
              <a:rPr lang="es-ES" b="1" dirty="0" smtClean="0"/>
              <a:t>Principales usos:</a:t>
            </a:r>
          </a:p>
          <a:p>
            <a:pPr eaLnBrk="1" hangingPunct="1"/>
            <a:r>
              <a:rPr lang="es-ES" dirty="0" smtClean="0"/>
              <a:t>Escribir y editar textos</a:t>
            </a:r>
          </a:p>
          <a:p>
            <a:pPr eaLnBrk="1" hangingPunct="1"/>
            <a:r>
              <a:rPr lang="es-ES" dirty="0" smtClean="0"/>
              <a:t>Revisor ortográfico</a:t>
            </a:r>
            <a:endParaRPr lang="es-MX" dirty="0" smtClean="0"/>
          </a:p>
          <a:p>
            <a:pPr eaLnBrk="1" hangingPunct="1"/>
            <a:r>
              <a:rPr lang="es-ES" dirty="0" smtClean="0"/>
              <a:t>Formato para fuentes y párrafos</a:t>
            </a:r>
          </a:p>
          <a:p>
            <a:pPr eaLnBrk="1" hangingPunct="1"/>
            <a:r>
              <a:rPr lang="es-ES" dirty="0" smtClean="0"/>
              <a:t>Columnas estilo periodístico</a:t>
            </a:r>
          </a:p>
          <a:p>
            <a:pPr eaLnBrk="1" hangingPunct="1"/>
            <a:r>
              <a:rPr lang="es-ES" dirty="0" smtClean="0"/>
              <a:t>Uso de tablas</a:t>
            </a:r>
          </a:p>
          <a:p>
            <a:pPr eaLnBrk="1" hangingPunct="1"/>
            <a:endParaRPr lang="es-ES" dirty="0"/>
          </a:p>
          <a:p>
            <a:pPr eaLnBrk="1" hangingPunct="1"/>
            <a:endParaRPr lang="es-MX" dirty="0" smtClean="0"/>
          </a:p>
        </p:txBody>
      </p:sp>
      <p:pic>
        <p:nvPicPr>
          <p:cNvPr id="2050" name="Picture 2" descr="https://encrypted-tbn2.gstatic.com/images?q=tbn:ANd9GcQ8SwyX2j-Uxt2nGt3YRE_TZk1IynXlx1ro3GujtmHrWspXWc64eQ"/>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76056" y="2742092"/>
            <a:ext cx="3615259" cy="255911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s-MX" dirty="0" smtClean="0"/>
              <a:t>Hojas de cálculo</a:t>
            </a:r>
            <a:endParaRPr lang="es-MX" dirty="0"/>
          </a:p>
        </p:txBody>
      </p:sp>
      <p:sp>
        <p:nvSpPr>
          <p:cNvPr id="39938" name="Content Placeholder 1"/>
          <p:cNvSpPr>
            <a:spLocks noGrp="1"/>
          </p:cNvSpPr>
          <p:nvPr>
            <p:ph sz="quarter" idx="1"/>
          </p:nvPr>
        </p:nvSpPr>
        <p:spPr>
          <a:xfrm>
            <a:off x="457200" y="1600200"/>
            <a:ext cx="7467600" cy="1756792"/>
          </a:xfrm>
        </p:spPr>
        <p:txBody>
          <a:bodyPr>
            <a:normAutofit/>
          </a:bodyPr>
          <a:lstStyle/>
          <a:p>
            <a:pPr marL="0" indent="0">
              <a:buNone/>
            </a:pPr>
            <a:r>
              <a:rPr lang="es-MX" dirty="0"/>
              <a:t>Una hoja de cálculo es </a:t>
            </a:r>
            <a:r>
              <a:rPr lang="es-MX" dirty="0" smtClean="0"/>
              <a:t>una aplicación que </a:t>
            </a:r>
            <a:r>
              <a:rPr lang="es-MX" dirty="0"/>
              <a:t>permite manipular datos numéricos y </a:t>
            </a:r>
            <a:r>
              <a:rPr lang="es-MX" dirty="0" smtClean="0"/>
              <a:t>alfanuméricos, su principal fortaleza es la posibilidad de realizar cálculos matemáticos simples y complejos.</a:t>
            </a:r>
          </a:p>
        </p:txBody>
      </p:sp>
      <p:sp>
        <p:nvSpPr>
          <p:cNvPr id="4" name="Content Placeholder 1"/>
          <p:cNvSpPr txBox="1">
            <a:spLocks/>
          </p:cNvSpPr>
          <p:nvPr/>
        </p:nvSpPr>
        <p:spPr>
          <a:xfrm>
            <a:off x="485407" y="3356992"/>
            <a:ext cx="5094705" cy="266429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Font typeface="Wingdings"/>
              <a:buNone/>
            </a:pPr>
            <a:r>
              <a:rPr lang="es-ES" b="1" dirty="0" smtClean="0"/>
              <a:t>Principales usos</a:t>
            </a:r>
          </a:p>
          <a:p>
            <a:pPr fontAlgn="auto">
              <a:spcAft>
                <a:spcPts val="0"/>
              </a:spcAft>
            </a:pPr>
            <a:r>
              <a:rPr lang="es-ES" dirty="0" smtClean="0"/>
              <a:t>Fórmulas y funciones</a:t>
            </a:r>
          </a:p>
          <a:p>
            <a:pPr fontAlgn="auto">
              <a:spcAft>
                <a:spcPts val="0"/>
              </a:spcAft>
            </a:pPr>
            <a:r>
              <a:rPr lang="es-ES" dirty="0" smtClean="0"/>
              <a:t>Ordenar datos. </a:t>
            </a:r>
            <a:endParaRPr lang="es-MX" dirty="0" smtClean="0"/>
          </a:p>
          <a:p>
            <a:pPr fontAlgn="auto">
              <a:spcAft>
                <a:spcPts val="0"/>
              </a:spcAft>
            </a:pPr>
            <a:r>
              <a:rPr lang="es-ES" dirty="0" smtClean="0"/>
              <a:t>Creación de gráficos.</a:t>
            </a:r>
            <a:endParaRPr lang="es-MX" dirty="0" smtClean="0"/>
          </a:p>
          <a:p>
            <a:pPr fontAlgn="auto">
              <a:spcAft>
                <a:spcPts val="0"/>
              </a:spcAft>
            </a:pPr>
            <a:r>
              <a:rPr lang="es-ES" dirty="0" smtClean="0"/>
              <a:t>Filtros.</a:t>
            </a:r>
          </a:p>
          <a:p>
            <a:pPr fontAlgn="auto">
              <a:spcAft>
                <a:spcPts val="0"/>
              </a:spcAft>
            </a:pPr>
            <a:endParaRPr lang="es-ES" dirty="0"/>
          </a:p>
          <a:p>
            <a:pPr fontAlgn="auto">
              <a:spcAft>
                <a:spcPts val="0"/>
              </a:spcAft>
            </a:pPr>
            <a:endParaRPr lang="es-ES" dirty="0" smtClean="0"/>
          </a:p>
          <a:p>
            <a:pPr fontAlgn="auto">
              <a:spcAft>
                <a:spcPts val="0"/>
              </a:spcAft>
            </a:pPr>
            <a:endParaRPr lang="es-ES" dirty="0" smtClean="0"/>
          </a:p>
          <a:p>
            <a:pPr fontAlgn="auto">
              <a:spcAft>
                <a:spcPts val="0"/>
              </a:spcAft>
            </a:pPr>
            <a:endParaRPr lang="es-MX" dirty="0" smtClean="0"/>
          </a:p>
          <a:p>
            <a:pPr fontAlgn="auto">
              <a:spcAft>
                <a:spcPts val="0"/>
              </a:spcAft>
            </a:pPr>
            <a:endParaRPr lang="es-MX" dirty="0" smtClean="0"/>
          </a:p>
        </p:txBody>
      </p:sp>
      <p:pic>
        <p:nvPicPr>
          <p:cNvPr id="3074" name="Picture 2" descr="http://2.bp.blogspot.com/_j5JABNQxftA/TL8ittMOJRI/AAAAAAAAACU/vSo8Cagf0Eo/s1600/15477270_b1578a7e6c.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48410" y="3356992"/>
            <a:ext cx="4486504" cy="319071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74638"/>
            <a:ext cx="7467600" cy="706090"/>
          </a:xfrm>
        </p:spPr>
        <p:txBody>
          <a:bodyPr/>
          <a:lstStyle/>
          <a:p>
            <a:pPr eaLnBrk="1" fontAlgn="auto" hangingPunct="1">
              <a:spcAft>
                <a:spcPts val="0"/>
              </a:spcAft>
              <a:defRPr/>
            </a:pPr>
            <a:r>
              <a:rPr lang="es-MX" dirty="0" smtClean="0"/>
              <a:t>Tipos de datos en hoja de calculo</a:t>
            </a:r>
            <a:endParaRPr lang="es-MX" dirty="0"/>
          </a:p>
        </p:txBody>
      </p:sp>
      <p:pic>
        <p:nvPicPr>
          <p:cNvPr id="5126"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340767"/>
            <a:ext cx="6624735" cy="5061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9 CuadroTexto"/>
          <p:cNvSpPr txBox="1"/>
          <p:nvPr/>
        </p:nvSpPr>
        <p:spPr>
          <a:xfrm>
            <a:off x="7020272" y="2720241"/>
            <a:ext cx="2016224" cy="2292935"/>
          </a:xfrm>
          <a:prstGeom prst="rect">
            <a:avLst/>
          </a:prstGeom>
          <a:noFill/>
        </p:spPr>
        <p:txBody>
          <a:bodyPr wrap="square" rtlCol="0">
            <a:spAutoFit/>
          </a:bodyPr>
          <a:lstStyle/>
          <a:p>
            <a:pPr marL="457200" lvl="0" indent="-457200" fontAlgn="auto">
              <a:spcBef>
                <a:spcPct val="50000"/>
              </a:spcBef>
              <a:spcAft>
                <a:spcPts val="0"/>
              </a:spcAft>
              <a:buFont typeface="+mj-lt"/>
              <a:buAutoNum type="alphaLcParenR"/>
              <a:defRPr/>
            </a:pPr>
            <a:r>
              <a:rPr lang="es-MX" sz="2200" dirty="0" smtClean="0">
                <a:solidFill>
                  <a:prstClr val="black"/>
                </a:solidFill>
                <a:latin typeface="Lucida Sans Unicode"/>
              </a:rPr>
              <a:t>Función</a:t>
            </a:r>
          </a:p>
          <a:p>
            <a:pPr marL="457200" lvl="0" indent="-457200" fontAlgn="auto">
              <a:spcBef>
                <a:spcPct val="50000"/>
              </a:spcBef>
              <a:spcAft>
                <a:spcPts val="0"/>
              </a:spcAft>
              <a:buFont typeface="+mj-lt"/>
              <a:buAutoNum type="alphaLcParenR"/>
              <a:defRPr/>
            </a:pPr>
            <a:r>
              <a:rPr lang="es-MX" sz="2200" dirty="0" smtClean="0">
                <a:solidFill>
                  <a:prstClr val="black"/>
                </a:solidFill>
                <a:latin typeface="Lucida Sans Unicode"/>
              </a:rPr>
              <a:t>Número</a:t>
            </a:r>
          </a:p>
          <a:p>
            <a:pPr marL="457200" lvl="0" indent="-457200" fontAlgn="auto">
              <a:spcBef>
                <a:spcPct val="50000"/>
              </a:spcBef>
              <a:spcAft>
                <a:spcPts val="0"/>
              </a:spcAft>
              <a:buFont typeface="+mj-lt"/>
              <a:buAutoNum type="alphaLcParenR"/>
              <a:defRPr/>
            </a:pPr>
            <a:r>
              <a:rPr lang="es-MX" sz="2200" dirty="0" smtClean="0">
                <a:solidFill>
                  <a:prstClr val="black"/>
                </a:solidFill>
                <a:latin typeface="Lucida Sans Unicode"/>
              </a:rPr>
              <a:t>Texto</a:t>
            </a:r>
          </a:p>
          <a:p>
            <a:pPr marL="457200" lvl="0" indent="-457200" fontAlgn="auto">
              <a:spcBef>
                <a:spcPct val="50000"/>
              </a:spcBef>
              <a:spcAft>
                <a:spcPts val="0"/>
              </a:spcAft>
              <a:buFont typeface="+mj-lt"/>
              <a:buAutoNum type="alphaLcParenR"/>
              <a:defRPr/>
            </a:pPr>
            <a:r>
              <a:rPr lang="es-MX" sz="2200" dirty="0" smtClean="0">
                <a:solidFill>
                  <a:prstClr val="black"/>
                </a:solidFill>
                <a:latin typeface="Lucida Sans Unicode"/>
              </a:rPr>
              <a:t>Fórmula</a:t>
            </a:r>
            <a:endParaRPr lang="es-MX" sz="2200" dirty="0">
              <a:solidFill>
                <a:prstClr val="black"/>
              </a:solidFill>
              <a:latin typeface="Lucida Sans Unicode"/>
            </a:endParaRPr>
          </a:p>
          <a:p>
            <a:endParaRPr lang="es-ES" sz="22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s-MX" dirty="0" smtClean="0"/>
              <a:t>Ejemplos de Programas Multimedia</a:t>
            </a:r>
            <a:endParaRPr lang="es-MX" dirty="0"/>
          </a:p>
        </p:txBody>
      </p:sp>
      <p:sp>
        <p:nvSpPr>
          <p:cNvPr id="45058" name="Content Placeholder 1"/>
          <p:cNvSpPr>
            <a:spLocks noGrp="1"/>
          </p:cNvSpPr>
          <p:nvPr>
            <p:ph sz="quarter" idx="1"/>
          </p:nvPr>
        </p:nvSpPr>
        <p:spPr/>
        <p:txBody>
          <a:bodyPr>
            <a:normAutofit/>
          </a:bodyPr>
          <a:lstStyle/>
          <a:p>
            <a:pPr marL="0" indent="0">
              <a:buNone/>
            </a:pPr>
            <a:r>
              <a:rPr lang="es-MX" dirty="0"/>
              <a:t>El término multimedia se </a:t>
            </a:r>
            <a:r>
              <a:rPr lang="es-MX" dirty="0" smtClean="0"/>
              <a:t>refiere al uso de múltiples para </a:t>
            </a:r>
            <a:r>
              <a:rPr lang="es-MX" dirty="0"/>
              <a:t>presentar o comunicar información. </a:t>
            </a:r>
            <a:r>
              <a:rPr lang="es-MX" dirty="0" smtClean="0"/>
              <a:t>Los </a:t>
            </a:r>
            <a:r>
              <a:rPr lang="es-MX" dirty="0"/>
              <a:t>medios pueden ser variados, desde texto e imágenes, hasta animación, sonido, video, etc. </a:t>
            </a:r>
            <a:endParaRPr lang="es-MX" dirty="0" smtClean="0"/>
          </a:p>
          <a:p>
            <a:pPr marL="0" indent="0">
              <a:buNone/>
            </a:pPr>
            <a:endParaRPr lang="es-ES" dirty="0" smtClean="0"/>
          </a:p>
          <a:p>
            <a:pPr marL="0" indent="0" eaLnBrk="1" hangingPunct="1">
              <a:buNone/>
            </a:pPr>
            <a:r>
              <a:rPr lang="es-ES" dirty="0" smtClean="0"/>
              <a:t>Principales usos:</a:t>
            </a:r>
          </a:p>
          <a:p>
            <a:pPr eaLnBrk="1" hangingPunct="1"/>
            <a:r>
              <a:rPr lang="es-ES" dirty="0" smtClean="0"/>
              <a:t>Diseño de diapositivas</a:t>
            </a:r>
            <a:endParaRPr lang="es-MX" dirty="0" smtClean="0"/>
          </a:p>
          <a:p>
            <a:pPr eaLnBrk="1" hangingPunct="1"/>
            <a:r>
              <a:rPr lang="es-ES" dirty="0" smtClean="0"/>
              <a:t>Efectos y transiciones</a:t>
            </a:r>
            <a:endParaRPr lang="es-MX" dirty="0" smtClean="0"/>
          </a:p>
          <a:p>
            <a:pPr eaLnBrk="1" hangingPunct="1"/>
            <a:r>
              <a:rPr lang="es-ES" dirty="0" smtClean="0"/>
              <a:t>Inserción de imágenes</a:t>
            </a:r>
          </a:p>
          <a:p>
            <a:pPr eaLnBrk="1" hangingPunct="1"/>
            <a:r>
              <a:rPr lang="es-ES" dirty="0" smtClean="0"/>
              <a:t>Inserción de audio</a:t>
            </a:r>
          </a:p>
          <a:p>
            <a:pPr eaLnBrk="1" hangingPunct="1"/>
            <a:r>
              <a:rPr lang="es-ES" dirty="0" smtClean="0"/>
              <a:t>Inserción de video</a:t>
            </a:r>
            <a:endParaRPr lang="es-MX" dirty="0" smtClean="0"/>
          </a:p>
        </p:txBody>
      </p:sp>
      <p:pic>
        <p:nvPicPr>
          <p:cNvPr id="6" name="Imagen 5"/>
          <p:cNvPicPr>
            <a:picLocks noChangeAspect="1"/>
          </p:cNvPicPr>
          <p:nvPr/>
        </p:nvPicPr>
        <p:blipFill>
          <a:blip r:embed="rId2"/>
          <a:stretch>
            <a:fillRect/>
          </a:stretch>
        </p:blipFill>
        <p:spPr>
          <a:xfrm>
            <a:off x="5076056" y="3140968"/>
            <a:ext cx="2848744" cy="284874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74638"/>
            <a:ext cx="7467600" cy="706090"/>
          </a:xfrm>
        </p:spPr>
        <p:txBody>
          <a:bodyPr/>
          <a:lstStyle/>
          <a:p>
            <a:pPr eaLnBrk="1" fontAlgn="auto" hangingPunct="1">
              <a:spcAft>
                <a:spcPts val="0"/>
              </a:spcAft>
              <a:defRPr/>
            </a:pPr>
            <a:r>
              <a:rPr lang="es-MX" dirty="0" smtClean="0"/>
              <a:t>Programa de presentaciones Multimedia</a:t>
            </a:r>
            <a:endParaRPr lang="es-MX" dirty="0"/>
          </a:p>
        </p:txBody>
      </p:sp>
      <p:sp>
        <p:nvSpPr>
          <p:cNvPr id="10" name="9 CuadroTexto"/>
          <p:cNvSpPr txBox="1"/>
          <p:nvPr/>
        </p:nvSpPr>
        <p:spPr>
          <a:xfrm>
            <a:off x="6804248" y="2492896"/>
            <a:ext cx="2160241" cy="2631490"/>
          </a:xfrm>
          <a:prstGeom prst="rect">
            <a:avLst/>
          </a:prstGeom>
          <a:noFill/>
        </p:spPr>
        <p:txBody>
          <a:bodyPr wrap="square" rtlCol="0">
            <a:spAutoFit/>
          </a:bodyPr>
          <a:lstStyle/>
          <a:p>
            <a:pPr marL="457200" lvl="0" indent="-457200" fontAlgn="auto">
              <a:spcBef>
                <a:spcPct val="50000"/>
              </a:spcBef>
              <a:spcAft>
                <a:spcPts val="0"/>
              </a:spcAft>
              <a:buFont typeface="+mj-lt"/>
              <a:buAutoNum type="alphaLcParenR"/>
              <a:defRPr/>
            </a:pPr>
            <a:r>
              <a:rPr lang="es-MX" sz="2200" dirty="0" smtClean="0">
                <a:solidFill>
                  <a:prstClr val="black"/>
                </a:solidFill>
                <a:latin typeface="Lucida Sans Unicode"/>
              </a:rPr>
              <a:t>Esquema</a:t>
            </a:r>
          </a:p>
          <a:p>
            <a:pPr marL="457200" lvl="0" indent="-457200" fontAlgn="auto">
              <a:spcBef>
                <a:spcPct val="50000"/>
              </a:spcBef>
              <a:spcAft>
                <a:spcPts val="0"/>
              </a:spcAft>
              <a:buFont typeface="+mj-lt"/>
              <a:buAutoNum type="alphaLcParenR"/>
              <a:defRPr/>
            </a:pPr>
            <a:r>
              <a:rPr lang="es-MX" sz="2200" dirty="0" smtClean="0">
                <a:solidFill>
                  <a:prstClr val="black"/>
                </a:solidFill>
                <a:latin typeface="Lucida Sans Unicode"/>
              </a:rPr>
              <a:t>Notas del Orador</a:t>
            </a:r>
          </a:p>
          <a:p>
            <a:pPr marL="457200" lvl="0" indent="-457200" fontAlgn="auto">
              <a:spcBef>
                <a:spcPct val="50000"/>
              </a:spcBef>
              <a:spcAft>
                <a:spcPts val="0"/>
              </a:spcAft>
              <a:buFont typeface="+mj-lt"/>
              <a:buAutoNum type="alphaLcParenR"/>
              <a:defRPr/>
            </a:pPr>
            <a:r>
              <a:rPr lang="es-MX" sz="2200" dirty="0" smtClean="0">
                <a:solidFill>
                  <a:prstClr val="black"/>
                </a:solidFill>
                <a:latin typeface="Lucida Sans Unicode"/>
              </a:rPr>
              <a:t>Diapositiva</a:t>
            </a:r>
          </a:p>
          <a:p>
            <a:pPr marL="457200" lvl="0" indent="-457200" fontAlgn="auto">
              <a:spcBef>
                <a:spcPct val="50000"/>
              </a:spcBef>
              <a:spcAft>
                <a:spcPts val="0"/>
              </a:spcAft>
              <a:buFont typeface="+mj-lt"/>
              <a:buAutoNum type="alphaLcParenR"/>
              <a:defRPr/>
            </a:pPr>
            <a:r>
              <a:rPr lang="es-MX" sz="2200" dirty="0" smtClean="0">
                <a:solidFill>
                  <a:prstClr val="black"/>
                </a:solidFill>
                <a:latin typeface="Lucida Sans Unicode"/>
              </a:rPr>
              <a:t>Fichas</a:t>
            </a:r>
            <a:endParaRPr lang="es-MX" sz="2200" dirty="0">
              <a:solidFill>
                <a:prstClr val="black"/>
              </a:solidFill>
              <a:latin typeface="Lucida Sans Unicode"/>
            </a:endParaRPr>
          </a:p>
          <a:p>
            <a:endParaRPr lang="es-ES" sz="22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700808"/>
            <a:ext cx="6578015" cy="4081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651797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sz="quarter" idx="1"/>
          </p:nvPr>
        </p:nvSpPr>
        <p:spPr>
          <a:xfrm>
            <a:off x="457200" y="332656"/>
            <a:ext cx="7467600" cy="4873752"/>
          </a:xfrm>
        </p:spPr>
        <p:txBody>
          <a:bodyPr/>
          <a:lstStyle/>
          <a:p>
            <a:pPr marL="0" indent="0">
              <a:buNone/>
            </a:pPr>
            <a:endParaRPr lang="es-MX" dirty="0"/>
          </a:p>
          <a:p>
            <a:pPr marL="0" indent="0">
              <a:buNone/>
            </a:pPr>
            <a:r>
              <a:rPr lang="es-MX" b="1" dirty="0" smtClean="0"/>
              <a:t>Ejemplos de programas multimedia:</a:t>
            </a:r>
          </a:p>
          <a:p>
            <a:pPr eaLnBrk="1" hangingPunct="1"/>
            <a:r>
              <a:rPr lang="es-MX" dirty="0" smtClean="0"/>
              <a:t>PowerPoint (Presentaciones multimedia)</a:t>
            </a:r>
          </a:p>
          <a:p>
            <a:r>
              <a:rPr lang="es-MX" dirty="0" err="1"/>
              <a:t>Moviemaker</a:t>
            </a:r>
            <a:r>
              <a:rPr lang="es-MX" dirty="0"/>
              <a:t> (Elaboración de videos</a:t>
            </a:r>
            <a:r>
              <a:rPr lang="es-MX" dirty="0" smtClean="0"/>
              <a:t>)</a:t>
            </a:r>
          </a:p>
          <a:p>
            <a:r>
              <a:rPr lang="es-MX" dirty="0" smtClean="0"/>
              <a:t>Adobe Flash (animaciones)</a:t>
            </a:r>
          </a:p>
          <a:p>
            <a:r>
              <a:rPr lang="es-MX" dirty="0" err="1" smtClean="0"/>
              <a:t>Prezi</a:t>
            </a:r>
            <a:r>
              <a:rPr lang="es-MX" dirty="0" smtClean="0"/>
              <a:t> (</a:t>
            </a:r>
            <a:r>
              <a:rPr lang="es-MX" dirty="0"/>
              <a:t>Presentaciones multimedia</a:t>
            </a:r>
            <a:r>
              <a:rPr lang="es-MX" dirty="0" smtClean="0"/>
              <a:t>)</a:t>
            </a:r>
          </a:p>
          <a:p>
            <a:pPr eaLnBrk="1" hangingPunct="1">
              <a:buFont typeface="Wingdings 3" pitchFamily="18" charset="2"/>
              <a:buNone/>
            </a:pPr>
            <a:endParaRPr lang="es-MX" dirty="0" smtClean="0"/>
          </a:p>
          <a:p>
            <a:pPr eaLnBrk="1" hangingPunct="1"/>
            <a:endParaRPr lang="es-MX" dirty="0" smtClean="0"/>
          </a:p>
        </p:txBody>
      </p:sp>
      <p:pic>
        <p:nvPicPr>
          <p:cNvPr id="4" name="Imagen 3"/>
          <p:cNvPicPr>
            <a:picLocks noChangeAspect="1"/>
          </p:cNvPicPr>
          <p:nvPr/>
        </p:nvPicPr>
        <p:blipFill>
          <a:blip r:embed="rId2"/>
          <a:stretch>
            <a:fillRect/>
          </a:stretch>
        </p:blipFill>
        <p:spPr>
          <a:xfrm>
            <a:off x="1913654" y="3333750"/>
            <a:ext cx="4746578" cy="2787673"/>
          </a:xfrm>
          <a:prstGeom prst="rect">
            <a:avLst/>
          </a:prstGeom>
        </p:spPr>
      </p:pic>
    </p:spTree>
    <p:extLst>
      <p:ext uri="{BB962C8B-B14F-4D97-AF65-F5344CB8AC3E}">
        <p14:creationId xmlns:p14="http://schemas.microsoft.com/office/powerpoint/2010/main" xmlns="" val="2028782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eaLnBrk="1" fontAlgn="auto" hangingPunct="1">
              <a:spcAft>
                <a:spcPts val="0"/>
              </a:spcAft>
              <a:defRPr/>
            </a:pPr>
            <a:r>
              <a:rPr lang="es-ES" dirty="0" smtClean="0"/>
              <a:t>Clasificación de acuerdo al tipo de software</a:t>
            </a:r>
            <a:endParaRPr lang="es-MX" dirty="0"/>
          </a:p>
        </p:txBody>
      </p:sp>
    </p:spTree>
    <p:extLst>
      <p:ext uri="{BB962C8B-B14F-4D97-AF65-F5344CB8AC3E}">
        <p14:creationId xmlns:p14="http://schemas.microsoft.com/office/powerpoint/2010/main" xmlns="" val="3525584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39552" y="260648"/>
            <a:ext cx="7402016" cy="922114"/>
          </a:xfrm>
        </p:spPr>
        <p:txBody>
          <a:bodyPr/>
          <a:lstStyle/>
          <a:p>
            <a:pPr eaLnBrk="1" fontAlgn="auto" hangingPunct="1">
              <a:spcAft>
                <a:spcPts val="0"/>
              </a:spcAft>
              <a:defRPr/>
            </a:pPr>
            <a:r>
              <a:rPr lang="es-MX" dirty="0" smtClean="0"/>
              <a:t>Base de Datos</a:t>
            </a:r>
            <a:endParaRPr lang="es-MX" dirty="0"/>
          </a:p>
        </p:txBody>
      </p:sp>
      <p:sp>
        <p:nvSpPr>
          <p:cNvPr id="2" name="1 Rectángulo"/>
          <p:cNvSpPr/>
          <p:nvPr/>
        </p:nvSpPr>
        <p:spPr>
          <a:xfrm>
            <a:off x="376718" y="1726510"/>
            <a:ext cx="8227730" cy="2031325"/>
          </a:xfrm>
          <a:prstGeom prst="rect">
            <a:avLst/>
          </a:prstGeom>
        </p:spPr>
        <p:txBody>
          <a:bodyPr wrap="square">
            <a:spAutoFit/>
          </a:bodyPr>
          <a:lstStyle/>
          <a:p>
            <a:pPr algn="just" fontAlgn="auto">
              <a:spcBef>
                <a:spcPts val="0"/>
              </a:spcBef>
              <a:spcAft>
                <a:spcPts val="0"/>
              </a:spcAft>
              <a:defRPr/>
            </a:pPr>
            <a:r>
              <a:rPr lang="es-MX" dirty="0" smtClean="0">
                <a:latin typeface="+mn-lt"/>
              </a:rPr>
              <a:t>Es </a:t>
            </a:r>
            <a:r>
              <a:rPr lang="es-MX" dirty="0">
                <a:latin typeface="+mn-lt"/>
              </a:rPr>
              <a:t>un conjunto de datos pertenecientes a un mismo contexto y almacenados </a:t>
            </a:r>
            <a:r>
              <a:rPr lang="es-MX" dirty="0" smtClean="0">
                <a:latin typeface="+mn-lt"/>
              </a:rPr>
              <a:t>para </a:t>
            </a:r>
            <a:r>
              <a:rPr lang="es-MX" dirty="0">
                <a:latin typeface="+mn-lt"/>
              </a:rPr>
              <a:t>su posterior </a:t>
            </a:r>
            <a:r>
              <a:rPr lang="es-MX" dirty="0" smtClean="0">
                <a:latin typeface="+mn-lt"/>
              </a:rPr>
              <a:t>uso. </a:t>
            </a:r>
          </a:p>
          <a:p>
            <a:pPr algn="just" fontAlgn="auto">
              <a:spcBef>
                <a:spcPts val="0"/>
              </a:spcBef>
              <a:spcAft>
                <a:spcPts val="0"/>
              </a:spcAft>
              <a:defRPr/>
            </a:pPr>
            <a:r>
              <a:rPr lang="es-MX" dirty="0">
                <a:latin typeface="+mn-lt"/>
              </a:rPr>
              <a:t>Generalmente se usan para almacenar grandes cantidades de información, como pueden ser registros de clientes en un hospital, </a:t>
            </a:r>
            <a:r>
              <a:rPr lang="es-MX" dirty="0" smtClean="0">
                <a:latin typeface="+mn-lt"/>
              </a:rPr>
              <a:t>registros de alumnos </a:t>
            </a:r>
            <a:r>
              <a:rPr lang="es-MX" dirty="0">
                <a:latin typeface="+mn-lt"/>
              </a:rPr>
              <a:t>de una escuela, registros de productos en centros comerciales, etc.</a:t>
            </a:r>
          </a:p>
          <a:p>
            <a:pPr algn="just" fontAlgn="auto">
              <a:spcBef>
                <a:spcPts val="0"/>
              </a:spcBef>
              <a:spcAft>
                <a:spcPts val="0"/>
              </a:spcAft>
              <a:defRPr/>
            </a:pPr>
            <a:endParaRPr lang="es-MX" dirty="0" smtClean="0">
              <a:latin typeface="+mn-lt"/>
            </a:endParaRPr>
          </a:p>
          <a:p>
            <a:pPr algn="just" fontAlgn="auto">
              <a:spcBef>
                <a:spcPts val="0"/>
              </a:spcBef>
              <a:spcAft>
                <a:spcPts val="0"/>
              </a:spcAft>
              <a:defRPr/>
            </a:pPr>
            <a:endParaRPr lang="es-MX" dirty="0">
              <a:latin typeface="+mn-lt"/>
            </a:endParaRPr>
          </a:p>
        </p:txBody>
      </p:sp>
      <p:sp>
        <p:nvSpPr>
          <p:cNvPr id="4" name="3 CuadroTexto"/>
          <p:cNvSpPr txBox="1"/>
          <p:nvPr/>
        </p:nvSpPr>
        <p:spPr>
          <a:xfrm>
            <a:off x="251520" y="3724984"/>
            <a:ext cx="3115162" cy="3139321"/>
          </a:xfrm>
          <a:prstGeom prst="rect">
            <a:avLst/>
          </a:prstGeom>
          <a:noFill/>
        </p:spPr>
        <p:txBody>
          <a:bodyPr wrap="square" rtlCol="0">
            <a:spAutoFit/>
          </a:bodyPr>
          <a:lstStyle/>
          <a:p>
            <a:endParaRPr lang="es-MX" dirty="0">
              <a:latin typeface="+mn-lt"/>
            </a:endParaRPr>
          </a:p>
          <a:p>
            <a:r>
              <a:rPr lang="es-MX" dirty="0" smtClean="0">
                <a:latin typeface="+mn-lt"/>
              </a:rPr>
              <a:t>Los </a:t>
            </a:r>
            <a:r>
              <a:rPr lang="es-MX" dirty="0">
                <a:latin typeface="+mn-lt"/>
              </a:rPr>
              <a:t>datos se almacenan en campos, un conjunto de campos forma un registro y un conjunto de registro forman una </a:t>
            </a:r>
            <a:r>
              <a:rPr lang="es-MX" dirty="0" smtClean="0">
                <a:latin typeface="+mn-lt"/>
              </a:rPr>
              <a:t>tabla.</a:t>
            </a:r>
          </a:p>
          <a:p>
            <a:endParaRPr lang="es-MX" dirty="0">
              <a:latin typeface="+mn-lt"/>
            </a:endParaRPr>
          </a:p>
          <a:p>
            <a:r>
              <a:rPr lang="es-MX" b="1" dirty="0" smtClean="0">
                <a:latin typeface="+mn-lt"/>
              </a:rPr>
              <a:t>Ejemplos</a:t>
            </a:r>
            <a:r>
              <a:rPr lang="es-MX" dirty="0" smtClean="0">
                <a:latin typeface="+mn-lt"/>
              </a:rPr>
              <a:t>:</a:t>
            </a:r>
          </a:p>
          <a:p>
            <a:pPr marL="285750" indent="-285750">
              <a:buFont typeface="Arial" panose="020B0604020202020204" pitchFamily="34" charset="0"/>
              <a:buChar char="•"/>
            </a:pPr>
            <a:r>
              <a:rPr lang="es-MX" dirty="0" smtClean="0">
                <a:latin typeface="+mn-lt"/>
              </a:rPr>
              <a:t>Microsoft Access</a:t>
            </a:r>
          </a:p>
          <a:p>
            <a:endParaRPr lang="es-MX" dirty="0">
              <a:latin typeface="+mn-lt"/>
            </a:endParaRPr>
          </a:p>
          <a:p>
            <a:endParaRPr lang="es-ES" dirty="0">
              <a:latin typeface="+mn-lt"/>
            </a:endParaRPr>
          </a:p>
        </p:txBody>
      </p:sp>
      <p:sp>
        <p:nvSpPr>
          <p:cNvPr id="10" name="1 Rectángulo"/>
          <p:cNvSpPr/>
          <p:nvPr/>
        </p:nvSpPr>
        <p:spPr>
          <a:xfrm>
            <a:off x="5292080" y="3860432"/>
            <a:ext cx="2448272" cy="338554"/>
          </a:xfrm>
          <a:prstGeom prst="rect">
            <a:avLst/>
          </a:prstGeom>
        </p:spPr>
        <p:txBody>
          <a:bodyPr wrap="square">
            <a:spAutoFit/>
          </a:bodyPr>
          <a:lstStyle/>
          <a:p>
            <a:pPr algn="just" fontAlgn="auto">
              <a:spcBef>
                <a:spcPts val="0"/>
              </a:spcBef>
              <a:spcAft>
                <a:spcPts val="0"/>
              </a:spcAft>
              <a:defRPr/>
            </a:pPr>
            <a:r>
              <a:rPr lang="es-MX" sz="1600" b="1" i="1" dirty="0" smtClean="0"/>
              <a:t>Ejemplo de una tabla</a:t>
            </a:r>
            <a:endParaRPr lang="es-MX" sz="1600" b="1" i="1" dirty="0" smtClean="0">
              <a:latin typeface="+mj-lt"/>
            </a:endParaRPr>
          </a:p>
        </p:txBody>
      </p:sp>
      <p:pic>
        <p:nvPicPr>
          <p:cNvPr id="8" name="Imagen 7"/>
          <p:cNvPicPr>
            <a:picLocks noChangeAspect="1"/>
          </p:cNvPicPr>
          <p:nvPr/>
        </p:nvPicPr>
        <p:blipFill>
          <a:blip r:embed="rId2"/>
          <a:stretch>
            <a:fillRect/>
          </a:stretch>
        </p:blipFill>
        <p:spPr>
          <a:xfrm>
            <a:off x="3491880" y="4301583"/>
            <a:ext cx="5112568" cy="140952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36597"/>
          <a:stretch/>
        </p:blipFill>
        <p:spPr bwMode="auto">
          <a:xfrm>
            <a:off x="3635896" y="2355496"/>
            <a:ext cx="4464496" cy="4474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2"/>
          <p:cNvSpPr>
            <a:spLocks noGrp="1"/>
          </p:cNvSpPr>
          <p:nvPr>
            <p:ph type="title" idx="4294967295"/>
          </p:nvPr>
        </p:nvSpPr>
        <p:spPr>
          <a:xfrm>
            <a:off x="539552" y="260648"/>
            <a:ext cx="7402016" cy="922114"/>
          </a:xfrm>
        </p:spPr>
        <p:txBody>
          <a:bodyPr/>
          <a:lstStyle/>
          <a:p>
            <a:pPr eaLnBrk="1" fontAlgn="auto" hangingPunct="1">
              <a:spcAft>
                <a:spcPts val="0"/>
              </a:spcAft>
              <a:defRPr/>
            </a:pPr>
            <a:r>
              <a:rPr lang="es-MX" dirty="0" smtClean="0"/>
              <a:t>Cliente de </a:t>
            </a:r>
            <a:r>
              <a:rPr lang="es-MX" dirty="0"/>
              <a:t>C</a:t>
            </a:r>
            <a:r>
              <a:rPr lang="es-MX" dirty="0" smtClean="0"/>
              <a:t>orreo Electrónico</a:t>
            </a:r>
            <a:endParaRPr lang="es-MX" dirty="0"/>
          </a:p>
        </p:txBody>
      </p:sp>
      <p:sp>
        <p:nvSpPr>
          <p:cNvPr id="6" name="Text Box 22"/>
          <p:cNvSpPr txBox="1">
            <a:spLocks noChangeArrowheads="1"/>
          </p:cNvSpPr>
          <p:nvPr/>
        </p:nvSpPr>
        <p:spPr bwMode="auto">
          <a:xfrm>
            <a:off x="533470" y="1340768"/>
            <a:ext cx="7926962" cy="1200329"/>
          </a:xfrm>
          <a:prstGeom prst="rect">
            <a:avLst/>
          </a:prstGeom>
        </p:spPr>
        <p:txBody>
          <a:bodyPr wrap="square">
            <a:spAutoFit/>
          </a:bodyPr>
          <a:lstStyle>
            <a:defPPr>
              <a:defRPr lang="es-MX"/>
            </a:defPPr>
            <a:lvl1pPr algn="just" fontAlgn="auto">
              <a:spcBef>
                <a:spcPts val="0"/>
              </a:spcBef>
              <a:spcAft>
                <a:spcPts val="0"/>
              </a:spcAft>
              <a:defRPr>
                <a:latin typeface="+mj-lt"/>
              </a:defRPr>
            </a:lvl1pPr>
          </a:lstStyle>
          <a:p>
            <a:pPr algn="l"/>
            <a:r>
              <a:rPr lang="es-MX" dirty="0" smtClean="0">
                <a:latin typeface="+mn-lt"/>
              </a:rPr>
              <a:t>El </a:t>
            </a:r>
            <a:r>
              <a:rPr lang="es-MX" dirty="0">
                <a:latin typeface="+mn-lt"/>
              </a:rPr>
              <a:t>Cliente de correo electrónico </a:t>
            </a:r>
            <a:r>
              <a:rPr lang="es-MX" dirty="0" smtClean="0">
                <a:latin typeface="+mn-lt"/>
              </a:rPr>
              <a:t>es una aplicación que permite </a:t>
            </a:r>
            <a:r>
              <a:rPr lang="es-MX" dirty="0">
                <a:latin typeface="+mn-lt"/>
              </a:rPr>
              <a:t>a un usuario enviar y recibir correos electrónicos a través de una cuenta ubicada en un servidor de correo electrónico.</a:t>
            </a:r>
          </a:p>
          <a:p>
            <a:pPr algn="l"/>
            <a:endParaRPr lang="es-MX" dirty="0">
              <a:latin typeface="+mn-lt"/>
            </a:endParaRPr>
          </a:p>
        </p:txBody>
      </p:sp>
      <p:sp>
        <p:nvSpPr>
          <p:cNvPr id="9" name="Text Box 22"/>
          <p:cNvSpPr txBox="1">
            <a:spLocks noChangeArrowheads="1"/>
          </p:cNvSpPr>
          <p:nvPr/>
        </p:nvSpPr>
        <p:spPr bwMode="auto">
          <a:xfrm>
            <a:off x="533470" y="2541097"/>
            <a:ext cx="2886402" cy="3693319"/>
          </a:xfrm>
          <a:prstGeom prst="rect">
            <a:avLst/>
          </a:prstGeom>
        </p:spPr>
        <p:txBody>
          <a:bodyPr wrap="square">
            <a:spAutoFit/>
          </a:bodyPr>
          <a:lstStyle>
            <a:defPPr>
              <a:defRPr lang="es-MX"/>
            </a:defPPr>
            <a:lvl1pPr algn="just" fontAlgn="auto">
              <a:spcBef>
                <a:spcPts val="0"/>
              </a:spcBef>
              <a:spcAft>
                <a:spcPts val="0"/>
              </a:spcAft>
              <a:defRPr>
                <a:latin typeface="+mj-lt"/>
              </a:defRPr>
            </a:lvl1pPr>
          </a:lstStyle>
          <a:p>
            <a:pPr algn="l"/>
            <a:r>
              <a:rPr lang="es-MX" dirty="0" smtClean="0">
                <a:latin typeface="+mn-lt"/>
              </a:rPr>
              <a:t>Un cliente de correo electrónico generalmente está organizado a través de una bandeja de entrada, bandeja de salida, elementos enviados y contactos.</a:t>
            </a:r>
          </a:p>
          <a:p>
            <a:pPr algn="l"/>
            <a:endParaRPr lang="es-MX" dirty="0">
              <a:latin typeface="+mn-lt"/>
            </a:endParaRPr>
          </a:p>
          <a:p>
            <a:pPr algn="l"/>
            <a:r>
              <a:rPr lang="es-MX" b="1" dirty="0" smtClean="0">
                <a:latin typeface="+mn-lt"/>
              </a:rPr>
              <a:t>Ejemplos:</a:t>
            </a:r>
          </a:p>
          <a:p>
            <a:pPr marL="285750" indent="-285750" algn="l">
              <a:buFont typeface="Arial" panose="020B0604020202020204" pitchFamily="34" charset="0"/>
              <a:buChar char="•"/>
            </a:pPr>
            <a:r>
              <a:rPr lang="es-MX" dirty="0" smtClean="0">
                <a:latin typeface="+mn-lt"/>
              </a:rPr>
              <a:t>Microsoft Outlook</a:t>
            </a:r>
          </a:p>
          <a:p>
            <a:pPr marL="285750" indent="-285750" algn="l">
              <a:buFont typeface="Arial" panose="020B0604020202020204" pitchFamily="34" charset="0"/>
              <a:buChar char="•"/>
            </a:pPr>
            <a:r>
              <a:rPr lang="es-MX" dirty="0" err="1" smtClean="0">
                <a:latin typeface="+mn-lt"/>
              </a:rPr>
              <a:t>Thunderbird</a:t>
            </a:r>
            <a:endParaRPr lang="es-MX" dirty="0" smtClean="0">
              <a:latin typeface="+mn-lt"/>
            </a:endParaRPr>
          </a:p>
          <a:p>
            <a:pPr algn="l"/>
            <a:endParaRPr lang="es-MX" dirty="0">
              <a:latin typeface="+mn-lt"/>
            </a:endParaRPr>
          </a:p>
          <a:p>
            <a:pPr algn="l"/>
            <a:endParaRPr lang="es-MX" dirty="0">
              <a:latin typeface="+mn-lt"/>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2501543"/>
            <a:ext cx="5174442" cy="39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2"/>
          <p:cNvSpPr>
            <a:spLocks noGrp="1"/>
          </p:cNvSpPr>
          <p:nvPr>
            <p:ph type="title" idx="4294967295"/>
          </p:nvPr>
        </p:nvSpPr>
        <p:spPr>
          <a:xfrm>
            <a:off x="539552" y="274638"/>
            <a:ext cx="7402016" cy="922114"/>
          </a:xfrm>
        </p:spPr>
        <p:txBody>
          <a:bodyPr/>
          <a:lstStyle/>
          <a:p>
            <a:pPr eaLnBrk="1" fontAlgn="auto" hangingPunct="1">
              <a:spcAft>
                <a:spcPts val="0"/>
              </a:spcAft>
              <a:defRPr/>
            </a:pPr>
            <a:r>
              <a:rPr lang="es-MX" dirty="0" smtClean="0"/>
              <a:t>Software de Diagramación o Maquetación</a:t>
            </a:r>
            <a:endParaRPr lang="es-MX" dirty="0"/>
          </a:p>
        </p:txBody>
      </p:sp>
      <p:sp>
        <p:nvSpPr>
          <p:cNvPr id="8" name="Text Box 22"/>
          <p:cNvSpPr txBox="1">
            <a:spLocks noChangeArrowheads="1"/>
          </p:cNvSpPr>
          <p:nvPr/>
        </p:nvSpPr>
        <p:spPr bwMode="auto">
          <a:xfrm>
            <a:off x="683568" y="1551275"/>
            <a:ext cx="7926962" cy="923330"/>
          </a:xfrm>
          <a:prstGeom prst="rect">
            <a:avLst/>
          </a:prstGeom>
        </p:spPr>
        <p:txBody>
          <a:bodyPr wrap="square">
            <a:spAutoFit/>
          </a:bodyPr>
          <a:lstStyle>
            <a:defPPr>
              <a:defRPr lang="es-MX"/>
            </a:defPPr>
            <a:lvl1pPr algn="just" fontAlgn="auto">
              <a:spcBef>
                <a:spcPts val="0"/>
              </a:spcBef>
              <a:spcAft>
                <a:spcPts val="0"/>
              </a:spcAft>
              <a:defRPr>
                <a:latin typeface="+mj-lt"/>
              </a:defRPr>
            </a:lvl1pPr>
          </a:lstStyle>
          <a:p>
            <a:pPr algn="l">
              <a:defRPr/>
            </a:pPr>
            <a:r>
              <a:rPr lang="es-MX" dirty="0"/>
              <a:t>Aplicaciones que generalmente se usan para el diseño gráfico impreso. Sirven para reunir de manera armónica, textos e imágenes que pretenden ser entregados a una audiencia. </a:t>
            </a:r>
          </a:p>
        </p:txBody>
      </p:sp>
      <p:sp>
        <p:nvSpPr>
          <p:cNvPr id="9" name="Text Box 22"/>
          <p:cNvSpPr txBox="1">
            <a:spLocks noChangeArrowheads="1"/>
          </p:cNvSpPr>
          <p:nvPr/>
        </p:nvSpPr>
        <p:spPr bwMode="auto">
          <a:xfrm>
            <a:off x="539552" y="3558213"/>
            <a:ext cx="1872208" cy="1200329"/>
          </a:xfrm>
          <a:prstGeom prst="rect">
            <a:avLst/>
          </a:prstGeom>
        </p:spPr>
        <p:txBody>
          <a:bodyPr wrap="square">
            <a:spAutoFit/>
          </a:bodyPr>
          <a:lstStyle>
            <a:defPPr>
              <a:defRPr lang="es-MX"/>
            </a:defPPr>
            <a:lvl1pPr algn="just" fontAlgn="auto">
              <a:spcBef>
                <a:spcPts val="0"/>
              </a:spcBef>
              <a:spcAft>
                <a:spcPts val="0"/>
              </a:spcAft>
              <a:defRPr>
                <a:latin typeface="+mj-lt"/>
              </a:defRPr>
            </a:lvl1pPr>
          </a:lstStyle>
          <a:p>
            <a:pPr algn="l">
              <a:defRPr/>
            </a:pPr>
            <a:r>
              <a:rPr lang="es-MX" dirty="0" smtClean="0"/>
              <a:t>Ejemplos:</a:t>
            </a:r>
          </a:p>
          <a:p>
            <a:pPr algn="l">
              <a:defRPr/>
            </a:pPr>
            <a:endParaRPr lang="es-MX" dirty="0"/>
          </a:p>
          <a:p>
            <a:pPr marL="285750" indent="-285750" algn="l">
              <a:buFont typeface="Arial" panose="020B0604020202020204" pitchFamily="34" charset="0"/>
              <a:buChar char="•"/>
              <a:defRPr/>
            </a:pPr>
            <a:r>
              <a:rPr lang="es-MX" dirty="0" smtClean="0"/>
              <a:t>Publisher</a:t>
            </a:r>
          </a:p>
          <a:p>
            <a:pPr marL="285750" indent="-285750" algn="l">
              <a:buFont typeface="Arial" panose="020B0604020202020204" pitchFamily="34" charset="0"/>
              <a:buChar char="•"/>
              <a:defRPr/>
            </a:pPr>
            <a:r>
              <a:rPr lang="es-MX" dirty="0" smtClean="0"/>
              <a:t>Corel </a:t>
            </a:r>
            <a:r>
              <a:rPr lang="es-MX" dirty="0" err="1" smtClean="0"/>
              <a:t>Draw</a:t>
            </a:r>
            <a:endParaRPr lang="es-MX"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s-MX" dirty="0" smtClean="0"/>
              <a:t>Diseño Asistido por Computadora (CAD)</a:t>
            </a:r>
            <a:endParaRPr lang="es-MX" dirty="0"/>
          </a:p>
        </p:txBody>
      </p:sp>
      <p:sp>
        <p:nvSpPr>
          <p:cNvPr id="51202" name="Content Placeholder 1"/>
          <p:cNvSpPr>
            <a:spLocks noGrp="1"/>
          </p:cNvSpPr>
          <p:nvPr>
            <p:ph sz="quarter" idx="1"/>
          </p:nvPr>
        </p:nvSpPr>
        <p:spPr>
          <a:xfrm>
            <a:off x="457200" y="1600200"/>
            <a:ext cx="8219256" cy="4873752"/>
          </a:xfrm>
        </p:spPr>
        <p:txBody>
          <a:bodyPr>
            <a:normAutofit/>
          </a:bodyPr>
          <a:lstStyle/>
          <a:p>
            <a:pPr marL="0" indent="0">
              <a:buNone/>
            </a:pPr>
            <a:r>
              <a:rPr lang="es-MX" dirty="0"/>
              <a:t>El diseño asistido por </a:t>
            </a:r>
            <a:r>
              <a:rPr lang="es-MX" dirty="0" smtClean="0"/>
              <a:t>computadora (CAD por sus siglas en inglés, </a:t>
            </a:r>
            <a:r>
              <a:rPr lang="es-MX" i="1" dirty="0" err="1" smtClean="0"/>
              <a:t>computer-aided</a:t>
            </a:r>
            <a:r>
              <a:rPr lang="es-MX" i="1" dirty="0" smtClean="0"/>
              <a:t> </a:t>
            </a:r>
            <a:r>
              <a:rPr lang="es-MX" i="1" dirty="0" err="1"/>
              <a:t>design</a:t>
            </a:r>
            <a:r>
              <a:rPr lang="es-MX" dirty="0"/>
              <a:t>), es el uso de un amplio rango de herramientas computacionales que asisten a ingenieros, </a:t>
            </a:r>
            <a:r>
              <a:rPr lang="es-MX" dirty="0" smtClean="0"/>
              <a:t>arquitectos y a diseñadores gráficos. Generalmente este tipo de aplicaciones consumen muchos recursos de la computadora</a:t>
            </a:r>
          </a:p>
          <a:p>
            <a:pPr marL="0" indent="0" eaLnBrk="1" hangingPunct="1">
              <a:buNone/>
            </a:pPr>
            <a:endParaRPr lang="es-MX" dirty="0" smtClean="0"/>
          </a:p>
          <a:p>
            <a:pPr marL="0" indent="0" eaLnBrk="1" hangingPunct="1">
              <a:buNone/>
            </a:pPr>
            <a:r>
              <a:rPr lang="es-MX" b="1" dirty="0" smtClean="0"/>
              <a:t>Ejemplos:</a:t>
            </a:r>
            <a:endParaRPr lang="es-MX" b="1" dirty="0"/>
          </a:p>
          <a:p>
            <a:pPr eaLnBrk="1" hangingPunct="1"/>
            <a:r>
              <a:rPr lang="es-MX" sz="1800" dirty="0" smtClean="0"/>
              <a:t>AutoCAD</a:t>
            </a:r>
          </a:p>
          <a:p>
            <a:r>
              <a:rPr lang="es-MX" sz="1800" dirty="0" smtClean="0"/>
              <a:t>Adobe </a:t>
            </a:r>
            <a:r>
              <a:rPr lang="es-MX" sz="1800" dirty="0" err="1" smtClean="0"/>
              <a:t>Illustrator</a:t>
            </a:r>
            <a:endParaRPr lang="es-MX" sz="1800" dirty="0" smtClean="0"/>
          </a:p>
          <a:p>
            <a:r>
              <a:rPr lang="es-MX" sz="1800" dirty="0" smtClean="0"/>
              <a:t>Photoshop</a:t>
            </a:r>
            <a:endParaRPr lang="es-MX" sz="1800" dirty="0"/>
          </a:p>
          <a:p>
            <a:pPr eaLnBrk="1" hangingPunct="1"/>
            <a:endParaRPr lang="es-MX" dirty="0" smtClean="0"/>
          </a:p>
          <a:p>
            <a:pPr eaLnBrk="1" hangingPunct="1">
              <a:buFont typeface="Wingdings 3" pitchFamily="18" charset="2"/>
              <a:buNone/>
            </a:pPr>
            <a:endParaRPr lang="es-MX" dirty="0" smtClean="0"/>
          </a:p>
          <a:p>
            <a:pPr eaLnBrk="1" hangingPunct="1"/>
            <a:endParaRPr lang="es-MX" dirty="0" smtClean="0"/>
          </a:p>
        </p:txBody>
      </p:sp>
      <p:pic>
        <p:nvPicPr>
          <p:cNvPr id="2" name="Imagen 1"/>
          <p:cNvPicPr>
            <a:picLocks noChangeAspect="1"/>
          </p:cNvPicPr>
          <p:nvPr/>
        </p:nvPicPr>
        <p:blipFill>
          <a:blip r:embed="rId2"/>
          <a:stretch>
            <a:fillRect/>
          </a:stretch>
        </p:blipFill>
        <p:spPr>
          <a:xfrm>
            <a:off x="4499992" y="3480807"/>
            <a:ext cx="4248472" cy="3366171"/>
          </a:xfrm>
          <a:prstGeom prst="rect">
            <a:avLst/>
          </a:prstGeom>
        </p:spPr>
      </p:pic>
    </p:spTree>
    <p:extLst>
      <p:ext uri="{BB962C8B-B14F-4D97-AF65-F5344CB8AC3E}">
        <p14:creationId xmlns:p14="http://schemas.microsoft.com/office/powerpoint/2010/main" xmlns="" val="4073987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idx="4294967295"/>
          </p:nvPr>
        </p:nvSpPr>
        <p:spPr>
          <a:xfrm>
            <a:off x="539552" y="274638"/>
            <a:ext cx="7402016" cy="922114"/>
          </a:xfrm>
        </p:spPr>
        <p:txBody>
          <a:bodyPr/>
          <a:lstStyle/>
          <a:p>
            <a:pPr eaLnBrk="1" fontAlgn="auto" hangingPunct="1">
              <a:spcAft>
                <a:spcPts val="0"/>
              </a:spcAft>
              <a:defRPr/>
            </a:pPr>
            <a:r>
              <a:rPr lang="es-MX" dirty="0" smtClean="0"/>
              <a:t>Groupware</a:t>
            </a:r>
            <a:endParaRPr lang="es-MX" dirty="0"/>
          </a:p>
        </p:txBody>
      </p:sp>
      <p:sp>
        <p:nvSpPr>
          <p:cNvPr id="6" name="Text Box 23"/>
          <p:cNvSpPr txBox="1">
            <a:spLocks noChangeArrowheads="1"/>
          </p:cNvSpPr>
          <p:nvPr/>
        </p:nvSpPr>
        <p:spPr bwMode="auto">
          <a:xfrm>
            <a:off x="514597" y="1360227"/>
            <a:ext cx="8424936" cy="1200329"/>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fontAlgn="auto">
              <a:spcBef>
                <a:spcPts val="0"/>
              </a:spcBef>
              <a:spcAft>
                <a:spcPts val="0"/>
              </a:spcAft>
              <a:defRPr/>
            </a:pPr>
            <a:r>
              <a:rPr lang="es-MX" dirty="0" smtClean="0">
                <a:latin typeface="+mn-lt"/>
              </a:rPr>
              <a:t>Es </a:t>
            </a:r>
            <a:r>
              <a:rPr lang="es-MX" dirty="0">
                <a:latin typeface="+mn-lt"/>
              </a:rPr>
              <a:t>cualquier tecnología usada específicamente para hacer los grupos más productivos</a:t>
            </a:r>
            <a:r>
              <a:rPr lang="es-MX" dirty="0" smtClean="0">
                <a:latin typeface="+mn-lt"/>
              </a:rPr>
              <a:t>.</a:t>
            </a:r>
          </a:p>
          <a:p>
            <a:pPr fontAlgn="auto">
              <a:spcBef>
                <a:spcPts val="0"/>
              </a:spcBef>
              <a:spcAft>
                <a:spcPts val="0"/>
              </a:spcAft>
              <a:defRPr/>
            </a:pPr>
            <a:r>
              <a:rPr lang="es-MX" dirty="0" smtClean="0">
                <a:latin typeface="+mn-lt"/>
              </a:rPr>
              <a:t>Sirve para integrar el </a:t>
            </a:r>
            <a:r>
              <a:rPr lang="es-MX" dirty="0">
                <a:latin typeface="+mn-lt"/>
              </a:rPr>
              <a:t>trabajo </a:t>
            </a:r>
            <a:r>
              <a:rPr lang="es-MX" dirty="0" smtClean="0">
                <a:latin typeface="+mn-lt"/>
              </a:rPr>
              <a:t>de varias personas que se encuentran en diversas ubicaciones físicas.</a:t>
            </a:r>
            <a:endParaRPr lang="es-MX" dirty="0">
              <a:latin typeface="+mn-lt"/>
            </a:endParaRPr>
          </a:p>
        </p:txBody>
      </p:sp>
      <p:sp>
        <p:nvSpPr>
          <p:cNvPr id="8" name="Text Box 23"/>
          <p:cNvSpPr txBox="1">
            <a:spLocks noChangeArrowheads="1"/>
          </p:cNvSpPr>
          <p:nvPr/>
        </p:nvSpPr>
        <p:spPr bwMode="auto">
          <a:xfrm>
            <a:off x="395536" y="3612107"/>
            <a:ext cx="3816424" cy="2862322"/>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fontAlgn="auto">
              <a:spcBef>
                <a:spcPts val="0"/>
              </a:spcBef>
              <a:spcAft>
                <a:spcPts val="0"/>
              </a:spcAft>
              <a:defRPr/>
            </a:pPr>
            <a:r>
              <a:rPr lang="es-MX" b="1" dirty="0" smtClean="0">
                <a:latin typeface="+mn-lt"/>
              </a:rPr>
              <a:t>Ejemplos :</a:t>
            </a:r>
          </a:p>
          <a:p>
            <a:pPr algn="ctr" fontAlgn="auto">
              <a:spcBef>
                <a:spcPts val="0"/>
              </a:spcBef>
              <a:spcAft>
                <a:spcPts val="0"/>
              </a:spcAft>
              <a:defRPr/>
            </a:pPr>
            <a:endParaRPr lang="es-MX" dirty="0" smtClean="0">
              <a:latin typeface="+mn-lt"/>
            </a:endParaRPr>
          </a:p>
          <a:p>
            <a:pPr marL="285750" indent="-285750" fontAlgn="auto">
              <a:spcBef>
                <a:spcPts val="0"/>
              </a:spcBef>
              <a:spcAft>
                <a:spcPts val="0"/>
              </a:spcAft>
              <a:buFont typeface="Arial" panose="020B0604020202020204" pitchFamily="34" charset="0"/>
              <a:buChar char="•"/>
              <a:defRPr/>
            </a:pPr>
            <a:r>
              <a:rPr lang="es-MX" b="1" dirty="0" err="1" smtClean="0">
                <a:latin typeface="+mn-lt"/>
              </a:rPr>
              <a:t>Moodle</a:t>
            </a:r>
            <a:r>
              <a:rPr lang="es-MX" b="1" dirty="0" smtClean="0">
                <a:latin typeface="+mn-lt"/>
              </a:rPr>
              <a:t>:</a:t>
            </a:r>
            <a:r>
              <a:rPr lang="es-MX" dirty="0" smtClean="0">
                <a:latin typeface="+mn-lt"/>
              </a:rPr>
              <a:t> </a:t>
            </a:r>
            <a:r>
              <a:rPr lang="es-MX" dirty="0">
                <a:latin typeface="+mn-lt"/>
              </a:rPr>
              <a:t>aplicación educativa; programa de gestión de cursos</a:t>
            </a:r>
            <a:r>
              <a:rPr lang="es-MX" dirty="0" smtClean="0">
                <a:latin typeface="+mn-lt"/>
              </a:rPr>
              <a:t>.</a:t>
            </a:r>
          </a:p>
          <a:p>
            <a:pPr marL="285750" indent="-285750" fontAlgn="auto">
              <a:spcBef>
                <a:spcPts val="0"/>
              </a:spcBef>
              <a:spcAft>
                <a:spcPts val="0"/>
              </a:spcAft>
              <a:buFont typeface="Arial" panose="020B0604020202020204" pitchFamily="34" charset="0"/>
              <a:buChar char="•"/>
              <a:defRPr/>
            </a:pPr>
            <a:r>
              <a:rPr lang="es-MX" b="1" dirty="0">
                <a:latin typeface="+mn-lt"/>
              </a:rPr>
              <a:t>Google </a:t>
            </a:r>
            <a:r>
              <a:rPr lang="es-MX" b="1" dirty="0" smtClean="0">
                <a:latin typeface="+mn-lt"/>
              </a:rPr>
              <a:t>Apps: </a:t>
            </a:r>
            <a:r>
              <a:rPr lang="es-MX" dirty="0" smtClean="0">
                <a:latin typeface="+mn-lt"/>
              </a:rPr>
              <a:t>es </a:t>
            </a:r>
            <a:r>
              <a:rPr lang="es-MX" dirty="0">
                <a:latin typeface="+mn-lt"/>
              </a:rPr>
              <a:t>un conjunto de programas basados en Web para crear documentos en línea con la posibilidad de colaborar en grupo</a:t>
            </a:r>
            <a:r>
              <a:rPr lang="es-MX" dirty="0" smtClean="0">
                <a:latin typeface="+mn-lt"/>
              </a:rPr>
              <a:t>.</a:t>
            </a:r>
          </a:p>
          <a:p>
            <a:pPr marL="285750" indent="-285750" fontAlgn="auto">
              <a:spcBef>
                <a:spcPts val="0"/>
              </a:spcBef>
              <a:spcAft>
                <a:spcPts val="0"/>
              </a:spcAft>
              <a:buFont typeface="Arial" panose="020B0604020202020204" pitchFamily="34" charset="0"/>
              <a:buChar char="•"/>
              <a:defRPr/>
            </a:pPr>
            <a:endParaRPr lang="es-MX" dirty="0">
              <a:latin typeface="+mn-lt"/>
            </a:endParaRP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xmlns="" val="0"/>
              </a:ext>
            </a:extLst>
          </a:blip>
          <a:srcRect l="9616" t="3761" r="7691" b="3761"/>
          <a:stretch/>
        </p:blipFill>
        <p:spPr>
          <a:xfrm>
            <a:off x="4355248" y="3212976"/>
            <a:ext cx="4346092" cy="3436443"/>
          </a:xfrm>
          <a:prstGeom prst="rect">
            <a:avLst/>
          </a:prstGeom>
        </p:spPr>
      </p:pic>
    </p:spTree>
    <p:extLst>
      <p:ext uri="{BB962C8B-B14F-4D97-AF65-F5344CB8AC3E}">
        <p14:creationId xmlns:p14="http://schemas.microsoft.com/office/powerpoint/2010/main" xmlns="" val="221918678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idx="4294967295"/>
          </p:nvPr>
        </p:nvSpPr>
        <p:spPr>
          <a:xfrm>
            <a:off x="539552" y="274638"/>
            <a:ext cx="7402016" cy="922114"/>
          </a:xfrm>
        </p:spPr>
        <p:txBody>
          <a:bodyPr/>
          <a:lstStyle/>
          <a:p>
            <a:pPr eaLnBrk="1" fontAlgn="auto" hangingPunct="1">
              <a:spcAft>
                <a:spcPts val="0"/>
              </a:spcAft>
              <a:defRPr/>
            </a:pPr>
            <a:r>
              <a:rPr lang="es-MX" dirty="0" smtClean="0"/>
              <a:t>Gerencia de Proyectos</a:t>
            </a:r>
            <a:endParaRPr lang="es-MX" dirty="0"/>
          </a:p>
        </p:txBody>
      </p:sp>
      <p:sp>
        <p:nvSpPr>
          <p:cNvPr id="6" name="Text Box 23"/>
          <p:cNvSpPr txBox="1">
            <a:spLocks noChangeArrowheads="1"/>
          </p:cNvSpPr>
          <p:nvPr/>
        </p:nvSpPr>
        <p:spPr bwMode="auto">
          <a:xfrm>
            <a:off x="573350" y="1573140"/>
            <a:ext cx="7959090" cy="3416320"/>
          </a:xfrm>
          <a:prstGeom prst="rect">
            <a:avLst/>
          </a:prstGeom>
          <a:noFill/>
          <a:ln w="9525" algn="ctr">
            <a:noFill/>
            <a:miter lim="800000"/>
            <a:headEnd/>
            <a:tailEnd/>
          </a:ln>
          <a:effectLst>
            <a:outerShdw dist="107763" dir="2700000" algn="ctr" rotWithShape="0">
              <a:schemeClr val="bg2">
                <a:alpha val="50000"/>
              </a:schemeClr>
            </a:outerShdw>
          </a:effectLst>
        </p:spPr>
        <p:txBody>
          <a:bodyPr wrap="square">
            <a:spAutoFit/>
          </a:bodyPr>
          <a:lstStyle/>
          <a:p>
            <a:pPr fontAlgn="auto">
              <a:spcBef>
                <a:spcPts val="0"/>
              </a:spcBef>
              <a:spcAft>
                <a:spcPts val="0"/>
              </a:spcAft>
              <a:defRPr/>
            </a:pPr>
            <a:r>
              <a:rPr lang="es-MX" dirty="0" smtClean="0">
                <a:latin typeface="+mn-lt"/>
              </a:rPr>
              <a:t>También </a:t>
            </a:r>
            <a:r>
              <a:rPr lang="es-MX" dirty="0">
                <a:latin typeface="+mn-lt"/>
              </a:rPr>
              <a:t>conocida como </a:t>
            </a:r>
            <a:r>
              <a:rPr lang="es-MX" dirty="0" smtClean="0">
                <a:latin typeface="+mn-lt"/>
              </a:rPr>
              <a:t>administración </a:t>
            </a:r>
            <a:r>
              <a:rPr lang="es-MX" dirty="0">
                <a:latin typeface="+mn-lt"/>
              </a:rPr>
              <a:t>de </a:t>
            </a:r>
            <a:r>
              <a:rPr lang="es-MX" dirty="0" smtClean="0">
                <a:latin typeface="+mn-lt"/>
              </a:rPr>
              <a:t>proyectos, sirven para planificar, organizar y </a:t>
            </a:r>
            <a:r>
              <a:rPr lang="es-MX" dirty="0">
                <a:latin typeface="+mn-lt"/>
              </a:rPr>
              <a:t>administrar recursos, con el fin de culminar todo el trabajo requerido para </a:t>
            </a:r>
            <a:r>
              <a:rPr lang="es-MX" dirty="0" smtClean="0">
                <a:latin typeface="+mn-lt"/>
              </a:rPr>
              <a:t>el desarrollo de un </a:t>
            </a:r>
            <a:r>
              <a:rPr lang="es-MX" dirty="0">
                <a:latin typeface="+mn-lt"/>
              </a:rPr>
              <a:t>proyecto y cumplir con </a:t>
            </a:r>
            <a:r>
              <a:rPr lang="es-MX" dirty="0" smtClean="0">
                <a:latin typeface="+mn-lt"/>
              </a:rPr>
              <a:t>el objetivo planteado dentro </a:t>
            </a:r>
            <a:r>
              <a:rPr lang="es-MX" dirty="0">
                <a:latin typeface="+mn-lt"/>
              </a:rPr>
              <a:t>de límites de </a:t>
            </a:r>
            <a:r>
              <a:rPr lang="es-MX" dirty="0" smtClean="0">
                <a:latin typeface="+mn-lt"/>
              </a:rPr>
              <a:t>tiempo </a:t>
            </a:r>
            <a:r>
              <a:rPr lang="es-MX" dirty="0">
                <a:latin typeface="+mn-lt"/>
              </a:rPr>
              <a:t>y costo </a:t>
            </a:r>
            <a:r>
              <a:rPr lang="es-MX" dirty="0" smtClean="0">
                <a:latin typeface="+mn-lt"/>
              </a:rPr>
              <a:t>definidos.</a:t>
            </a:r>
          </a:p>
          <a:p>
            <a:pPr fontAlgn="auto">
              <a:spcBef>
                <a:spcPts val="0"/>
              </a:spcBef>
              <a:spcAft>
                <a:spcPts val="0"/>
              </a:spcAft>
              <a:defRPr/>
            </a:pPr>
            <a:endParaRPr lang="es-MX" dirty="0" smtClean="0">
              <a:latin typeface="+mn-lt"/>
            </a:endParaRPr>
          </a:p>
          <a:p>
            <a:pPr fontAlgn="auto">
              <a:spcBef>
                <a:spcPts val="0"/>
              </a:spcBef>
              <a:spcAft>
                <a:spcPts val="0"/>
              </a:spcAft>
              <a:defRPr/>
            </a:pPr>
            <a:endParaRPr lang="es-MX" dirty="0" smtClean="0">
              <a:latin typeface="+mn-lt"/>
            </a:endParaRPr>
          </a:p>
          <a:p>
            <a:pPr fontAlgn="auto">
              <a:spcBef>
                <a:spcPts val="0"/>
              </a:spcBef>
              <a:spcAft>
                <a:spcPts val="0"/>
              </a:spcAft>
              <a:defRPr/>
            </a:pPr>
            <a:endParaRPr lang="es-MX" dirty="0">
              <a:latin typeface="+mn-lt"/>
            </a:endParaRPr>
          </a:p>
          <a:p>
            <a:pPr fontAlgn="auto">
              <a:spcBef>
                <a:spcPts val="0"/>
              </a:spcBef>
              <a:spcAft>
                <a:spcPts val="0"/>
              </a:spcAft>
              <a:defRPr/>
            </a:pPr>
            <a:r>
              <a:rPr lang="es-MX" b="1" dirty="0" smtClean="0">
                <a:latin typeface="+mn-lt"/>
              </a:rPr>
              <a:t>Ejemplos:</a:t>
            </a:r>
          </a:p>
          <a:p>
            <a:pPr marL="742950" lvl="1" indent="-285750">
              <a:buFont typeface="Arial" panose="020B0604020202020204" pitchFamily="34" charset="0"/>
              <a:buChar char="•"/>
              <a:defRPr/>
            </a:pPr>
            <a:endParaRPr lang="es-MX" dirty="0" smtClean="0">
              <a:latin typeface="+mn-lt"/>
            </a:endParaRPr>
          </a:p>
          <a:p>
            <a:pPr marL="742950" lvl="1" indent="-285750">
              <a:lnSpc>
                <a:spcPct val="150000"/>
              </a:lnSpc>
              <a:buFont typeface="Arial" panose="020B0604020202020204" pitchFamily="34" charset="0"/>
              <a:buChar char="•"/>
              <a:defRPr/>
            </a:pPr>
            <a:r>
              <a:rPr lang="es-MX" dirty="0" smtClean="0">
                <a:latin typeface="+mn-lt"/>
              </a:rPr>
              <a:t>Microsoft Project</a:t>
            </a:r>
          </a:p>
          <a:p>
            <a:pPr marL="742950" lvl="1" indent="-285750">
              <a:lnSpc>
                <a:spcPct val="150000"/>
              </a:lnSpc>
              <a:buFont typeface="Arial" panose="020B0604020202020204" pitchFamily="34" charset="0"/>
              <a:buChar char="•"/>
              <a:defRPr/>
            </a:pPr>
            <a:r>
              <a:rPr lang="es-MX" dirty="0" smtClean="0">
                <a:latin typeface="+mn-lt"/>
              </a:rPr>
              <a:t>Open Project</a:t>
            </a:r>
            <a:endParaRPr lang="es-MX" dirty="0">
              <a:latin typeface="+mn-lt"/>
            </a:endParaRPr>
          </a:p>
        </p:txBody>
      </p:sp>
      <p:pic>
        <p:nvPicPr>
          <p:cNvPr id="3" name="Imagen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19872" y="2780928"/>
            <a:ext cx="4176464" cy="3891073"/>
          </a:xfrm>
          <a:prstGeom prst="rect">
            <a:avLst/>
          </a:prstGeom>
        </p:spPr>
      </p:pic>
    </p:spTree>
    <p:extLst>
      <p:ext uri="{BB962C8B-B14F-4D97-AF65-F5344CB8AC3E}">
        <p14:creationId xmlns:p14="http://schemas.microsoft.com/office/powerpoint/2010/main" xmlns="" val="315567272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692150" y="285750"/>
            <a:ext cx="7696200" cy="1384300"/>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lgn="ctr" fontAlgn="auto">
              <a:spcBef>
                <a:spcPct val="50000"/>
              </a:spcBef>
              <a:spcAft>
                <a:spcPts val="0"/>
              </a:spcAft>
              <a:defRPr/>
            </a:pPr>
            <a:r>
              <a:rPr lang="es-ES" sz="2800" b="1" dirty="0">
                <a:solidFill>
                  <a:prstClr val="black"/>
                </a:solidFill>
                <a:latin typeface="Georgia"/>
              </a:rPr>
              <a:t>¿Qué tipo de aplicación resultaría más útil para crear y editar cartas, informes y libros?</a:t>
            </a:r>
          </a:p>
        </p:txBody>
      </p:sp>
      <p:sp>
        <p:nvSpPr>
          <p:cNvPr id="27652" name="Rectangle 4">
            <a:hlinkClick r:id="" action="ppaction://noaction" highlightClick="1"/>
          </p:cNvPr>
          <p:cNvSpPr>
            <a:spLocks noChangeArrowheads="1"/>
          </p:cNvSpPr>
          <p:nvPr/>
        </p:nvSpPr>
        <p:spPr bwMode="auto">
          <a:xfrm>
            <a:off x="285720" y="2928934"/>
            <a:ext cx="1643074" cy="1583778"/>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endParaRPr lang="en-US" dirty="0">
              <a:solidFill>
                <a:srgbClr val="DEF5FA"/>
              </a:solidFill>
              <a:latin typeface="Georgia"/>
            </a:endParaRPr>
          </a:p>
          <a:p>
            <a:pPr algn="ctr" fontAlgn="auto">
              <a:spcBef>
                <a:spcPts val="0"/>
              </a:spcBef>
              <a:spcAft>
                <a:spcPts val="0"/>
              </a:spcAft>
              <a:defRPr/>
            </a:pPr>
            <a:r>
              <a:rPr lang="en-US" dirty="0">
                <a:solidFill>
                  <a:srgbClr val="DEF5FA"/>
                </a:solidFill>
                <a:latin typeface="Georgia"/>
              </a:rPr>
              <a:t>Base de</a:t>
            </a:r>
          </a:p>
          <a:p>
            <a:pPr algn="ctr" fontAlgn="auto">
              <a:spcBef>
                <a:spcPts val="0"/>
              </a:spcBef>
              <a:spcAft>
                <a:spcPts val="0"/>
              </a:spcAft>
              <a:defRPr/>
            </a:pPr>
            <a:r>
              <a:rPr lang="en-US" dirty="0" err="1">
                <a:solidFill>
                  <a:srgbClr val="DEF5FA"/>
                </a:solidFill>
                <a:latin typeface="Georgia"/>
              </a:rPr>
              <a:t>datos</a:t>
            </a:r>
            <a:endParaRPr lang="en-US" dirty="0">
              <a:solidFill>
                <a:srgbClr val="DEF5FA"/>
              </a:solidFill>
              <a:latin typeface="Georgia"/>
            </a:endParaRPr>
          </a:p>
          <a:p>
            <a:pPr algn="ctr" fontAlgn="auto">
              <a:spcBef>
                <a:spcPts val="0"/>
              </a:spcBef>
              <a:spcAft>
                <a:spcPts val="0"/>
              </a:spcAft>
              <a:defRPr/>
            </a:pPr>
            <a:endParaRPr lang="en-US" dirty="0">
              <a:solidFill>
                <a:prstClr val="black"/>
              </a:solidFill>
              <a:latin typeface="Georgia"/>
            </a:endParaRPr>
          </a:p>
        </p:txBody>
      </p:sp>
      <p:sp>
        <p:nvSpPr>
          <p:cNvPr id="27653" name="Rectangle 5">
            <a:hlinkClick r:id="" action="ppaction://noaction" highlightClick="1"/>
          </p:cNvPr>
          <p:cNvSpPr>
            <a:spLocks noChangeArrowheads="1"/>
          </p:cNvSpPr>
          <p:nvPr/>
        </p:nvSpPr>
        <p:spPr bwMode="auto">
          <a:xfrm>
            <a:off x="2571736" y="2928934"/>
            <a:ext cx="1714512" cy="1583778"/>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r>
              <a:rPr lang="en-US" dirty="0" err="1">
                <a:solidFill>
                  <a:srgbClr val="DEF5FA"/>
                </a:solidFill>
                <a:latin typeface="Georgia"/>
              </a:rPr>
              <a:t>Explorador</a:t>
            </a:r>
            <a:endParaRPr lang="en-US" dirty="0">
              <a:solidFill>
                <a:srgbClr val="DEF5FA"/>
              </a:solidFill>
              <a:latin typeface="Georgia"/>
            </a:endParaRPr>
          </a:p>
          <a:p>
            <a:pPr algn="ctr" fontAlgn="auto">
              <a:spcBef>
                <a:spcPts val="0"/>
              </a:spcBef>
              <a:spcAft>
                <a:spcPts val="0"/>
              </a:spcAft>
              <a:defRPr/>
            </a:pPr>
            <a:r>
              <a:rPr lang="en-US" dirty="0">
                <a:solidFill>
                  <a:srgbClr val="DEF5FA"/>
                </a:solidFill>
                <a:latin typeface="Georgia"/>
              </a:rPr>
              <a:t>Web</a:t>
            </a:r>
          </a:p>
        </p:txBody>
      </p:sp>
      <p:sp>
        <p:nvSpPr>
          <p:cNvPr id="7" name="Rectangle 4">
            <a:hlinkClick r:id="" action="ppaction://hlinkshowjump?jump=nextslide" highlightClick="1"/>
          </p:cNvPr>
          <p:cNvSpPr>
            <a:spLocks noChangeArrowheads="1"/>
          </p:cNvSpPr>
          <p:nvPr/>
        </p:nvSpPr>
        <p:spPr bwMode="auto">
          <a:xfrm>
            <a:off x="4929190" y="2936865"/>
            <a:ext cx="1643074" cy="1583778"/>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r>
              <a:rPr lang="en-US" dirty="0" err="1">
                <a:solidFill>
                  <a:srgbClr val="DEF5FA"/>
                </a:solidFill>
                <a:latin typeface="Georgia"/>
              </a:rPr>
              <a:t>Procesador</a:t>
            </a:r>
            <a:endParaRPr lang="en-US" dirty="0">
              <a:solidFill>
                <a:srgbClr val="DEF5FA"/>
              </a:solidFill>
              <a:latin typeface="Georgia"/>
            </a:endParaRPr>
          </a:p>
          <a:p>
            <a:pPr algn="ctr" fontAlgn="auto">
              <a:spcBef>
                <a:spcPts val="0"/>
              </a:spcBef>
              <a:spcAft>
                <a:spcPts val="0"/>
              </a:spcAft>
              <a:defRPr/>
            </a:pPr>
            <a:r>
              <a:rPr lang="en-US" dirty="0">
                <a:solidFill>
                  <a:srgbClr val="DEF5FA"/>
                </a:solidFill>
                <a:latin typeface="Georgia"/>
              </a:rPr>
              <a:t>de</a:t>
            </a:r>
          </a:p>
          <a:p>
            <a:pPr algn="ctr" fontAlgn="auto">
              <a:spcBef>
                <a:spcPts val="0"/>
              </a:spcBef>
              <a:spcAft>
                <a:spcPts val="0"/>
              </a:spcAft>
              <a:defRPr/>
            </a:pPr>
            <a:r>
              <a:rPr lang="en-US" dirty="0" err="1">
                <a:solidFill>
                  <a:srgbClr val="DEF5FA"/>
                </a:solidFill>
                <a:latin typeface="Georgia"/>
              </a:rPr>
              <a:t>textos</a:t>
            </a:r>
            <a:endParaRPr lang="en-US" dirty="0">
              <a:solidFill>
                <a:prstClr val="black"/>
              </a:solidFill>
              <a:latin typeface="Georgia"/>
            </a:endParaRPr>
          </a:p>
        </p:txBody>
      </p:sp>
      <p:sp>
        <p:nvSpPr>
          <p:cNvPr id="8" name="Rectangle 4">
            <a:hlinkClick r:id="" action="ppaction://noaction" highlightClick="1"/>
          </p:cNvPr>
          <p:cNvSpPr>
            <a:spLocks noChangeArrowheads="1"/>
          </p:cNvSpPr>
          <p:nvPr/>
        </p:nvSpPr>
        <p:spPr bwMode="auto">
          <a:xfrm>
            <a:off x="7072330" y="2928934"/>
            <a:ext cx="1643074" cy="1583778"/>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r>
              <a:rPr lang="en-US" dirty="0">
                <a:solidFill>
                  <a:srgbClr val="DEF5FA"/>
                </a:solidFill>
                <a:latin typeface="Georgia"/>
              </a:rPr>
              <a:t>Software</a:t>
            </a:r>
          </a:p>
          <a:p>
            <a:pPr algn="ctr" fontAlgn="auto">
              <a:spcBef>
                <a:spcPts val="0"/>
              </a:spcBef>
              <a:spcAft>
                <a:spcPts val="0"/>
              </a:spcAft>
              <a:defRPr/>
            </a:pPr>
            <a:r>
              <a:rPr lang="en-US" dirty="0" err="1">
                <a:solidFill>
                  <a:srgbClr val="DEF5FA"/>
                </a:solidFill>
                <a:latin typeface="Georgia"/>
              </a:rPr>
              <a:t>para</a:t>
            </a:r>
            <a:endParaRPr lang="en-US" dirty="0">
              <a:solidFill>
                <a:srgbClr val="DEF5FA"/>
              </a:solidFill>
              <a:latin typeface="Georgia"/>
            </a:endParaRPr>
          </a:p>
          <a:p>
            <a:pPr algn="ctr" fontAlgn="auto">
              <a:spcBef>
                <a:spcPts val="0"/>
              </a:spcBef>
              <a:spcAft>
                <a:spcPts val="0"/>
              </a:spcAft>
              <a:defRPr/>
            </a:pPr>
            <a:r>
              <a:rPr lang="en-US" dirty="0" err="1">
                <a:solidFill>
                  <a:srgbClr val="DEF5FA"/>
                </a:solidFill>
                <a:latin typeface="Georgia"/>
              </a:rPr>
              <a:t>presentaciones</a:t>
            </a:r>
            <a:endParaRPr lang="en-US" dirty="0">
              <a:solidFill>
                <a:prstClr val="black"/>
              </a:solidFill>
              <a:latin typeface="Georgia"/>
            </a:endParaRPr>
          </a:p>
        </p:txBody>
      </p:sp>
    </p:spTree>
    <p:extLst>
      <p:ext uri="{BB962C8B-B14F-4D97-AF65-F5344CB8AC3E}">
        <p14:creationId xmlns:p14="http://schemas.microsoft.com/office/powerpoint/2010/main" xmlns="" val="234876004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692150" y="285750"/>
            <a:ext cx="7696200" cy="1384300"/>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lgn="ctr" fontAlgn="auto">
              <a:spcBef>
                <a:spcPct val="50000"/>
              </a:spcBef>
              <a:spcAft>
                <a:spcPts val="0"/>
              </a:spcAft>
              <a:defRPr/>
            </a:pPr>
            <a:r>
              <a:rPr lang="es-ES" sz="2800" b="1" dirty="0">
                <a:latin typeface="+mn-lt"/>
              </a:rPr>
              <a:t>De los documentos o páginas Web que contienen texto, gráficos, sonido y video se dice que son:</a:t>
            </a:r>
            <a:endParaRPr lang="es-ES" sz="2400" dirty="0">
              <a:latin typeface="+mn-lt"/>
            </a:endParaRPr>
          </a:p>
        </p:txBody>
      </p:sp>
      <p:sp>
        <p:nvSpPr>
          <p:cNvPr id="27652" name="Rectangle 4">
            <a:hlinkClick r:id="" action="ppaction://noaction" highlightClick="1"/>
          </p:cNvPr>
          <p:cNvSpPr>
            <a:spLocks noChangeArrowheads="1"/>
          </p:cNvSpPr>
          <p:nvPr/>
        </p:nvSpPr>
        <p:spPr bwMode="auto">
          <a:xfrm>
            <a:off x="251520" y="3032586"/>
            <a:ext cx="8358246" cy="887413"/>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r>
              <a:rPr lang="en-US" dirty="0" err="1">
                <a:solidFill>
                  <a:schemeClr val="bg2"/>
                </a:solidFill>
                <a:latin typeface="+mn-lt"/>
              </a:rPr>
              <a:t>Apto</a:t>
            </a:r>
            <a:r>
              <a:rPr lang="en-US" dirty="0">
                <a:solidFill>
                  <a:schemeClr val="bg2"/>
                </a:solidFill>
                <a:latin typeface="+mn-lt"/>
              </a:rPr>
              <a:t> </a:t>
            </a:r>
            <a:r>
              <a:rPr lang="en-US" dirty="0" err="1">
                <a:solidFill>
                  <a:schemeClr val="bg2"/>
                </a:solidFill>
                <a:latin typeface="+mn-lt"/>
              </a:rPr>
              <a:t>para</a:t>
            </a:r>
            <a:r>
              <a:rPr lang="en-US" dirty="0">
                <a:solidFill>
                  <a:schemeClr val="bg2"/>
                </a:solidFill>
                <a:latin typeface="+mn-lt"/>
              </a:rPr>
              <a:t> </a:t>
            </a:r>
            <a:r>
              <a:rPr lang="en-US" dirty="0" err="1">
                <a:solidFill>
                  <a:schemeClr val="bg2"/>
                </a:solidFill>
                <a:latin typeface="+mn-lt"/>
              </a:rPr>
              <a:t>impresoras</a:t>
            </a:r>
            <a:endParaRPr lang="en-US" dirty="0">
              <a:solidFill>
                <a:schemeClr val="bg2"/>
              </a:solidFill>
              <a:latin typeface="+mn-lt"/>
            </a:endParaRPr>
          </a:p>
          <a:p>
            <a:pPr algn="ctr" fontAlgn="auto">
              <a:spcBef>
                <a:spcPts val="0"/>
              </a:spcBef>
              <a:spcAft>
                <a:spcPts val="0"/>
              </a:spcAft>
              <a:defRPr/>
            </a:pPr>
            <a:endParaRPr lang="en-US" dirty="0">
              <a:latin typeface="+mn-lt"/>
            </a:endParaRPr>
          </a:p>
        </p:txBody>
      </p:sp>
      <p:sp>
        <p:nvSpPr>
          <p:cNvPr id="27653" name="Rectangle 5">
            <a:hlinkClick r:id="" action="ppaction://hlinkshowjump?jump=nextslide" highlightClick="1"/>
          </p:cNvPr>
          <p:cNvSpPr>
            <a:spLocks noChangeArrowheads="1"/>
          </p:cNvSpPr>
          <p:nvPr/>
        </p:nvSpPr>
        <p:spPr bwMode="auto">
          <a:xfrm>
            <a:off x="251520" y="1949892"/>
            <a:ext cx="8382000" cy="887413"/>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r>
              <a:rPr lang="en-US" dirty="0">
                <a:solidFill>
                  <a:schemeClr val="bg2"/>
                </a:solidFill>
                <a:latin typeface="+mn-lt"/>
              </a:rPr>
              <a:t>Multimedia</a:t>
            </a:r>
          </a:p>
        </p:txBody>
      </p:sp>
      <p:sp>
        <p:nvSpPr>
          <p:cNvPr id="27655" name="Rectangle 7">
            <a:hlinkClick r:id="" action="ppaction://noaction" highlightClick="1"/>
          </p:cNvPr>
          <p:cNvSpPr>
            <a:spLocks noChangeArrowheads="1"/>
          </p:cNvSpPr>
          <p:nvPr/>
        </p:nvSpPr>
        <p:spPr bwMode="auto">
          <a:xfrm>
            <a:off x="251520" y="5205883"/>
            <a:ext cx="8382000" cy="887413"/>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endParaRPr lang="en-US" dirty="0">
              <a:solidFill>
                <a:schemeClr val="bg2"/>
              </a:solidFill>
              <a:latin typeface="+mn-lt"/>
            </a:endParaRPr>
          </a:p>
          <a:p>
            <a:pPr algn="ctr" fontAlgn="auto">
              <a:spcBef>
                <a:spcPts val="0"/>
              </a:spcBef>
              <a:spcAft>
                <a:spcPts val="0"/>
              </a:spcAft>
              <a:defRPr/>
            </a:pPr>
            <a:r>
              <a:rPr lang="en-US" dirty="0" err="1">
                <a:solidFill>
                  <a:schemeClr val="bg2"/>
                </a:solidFill>
                <a:latin typeface="+mn-lt"/>
              </a:rPr>
              <a:t>Lenguaje</a:t>
            </a:r>
            <a:r>
              <a:rPr lang="en-US" dirty="0">
                <a:solidFill>
                  <a:schemeClr val="bg2"/>
                </a:solidFill>
                <a:latin typeface="+mn-lt"/>
              </a:rPr>
              <a:t> de </a:t>
            </a:r>
            <a:r>
              <a:rPr lang="en-US" dirty="0" err="1">
                <a:solidFill>
                  <a:schemeClr val="bg2"/>
                </a:solidFill>
                <a:latin typeface="+mn-lt"/>
              </a:rPr>
              <a:t>hipertexto</a:t>
            </a:r>
            <a:r>
              <a:rPr lang="en-US" dirty="0">
                <a:solidFill>
                  <a:schemeClr val="bg2"/>
                </a:solidFill>
                <a:latin typeface="+mn-lt"/>
              </a:rPr>
              <a:t> (HTML)</a:t>
            </a:r>
          </a:p>
          <a:p>
            <a:pPr algn="ctr" fontAlgn="auto">
              <a:spcBef>
                <a:spcPts val="0"/>
              </a:spcBef>
              <a:spcAft>
                <a:spcPts val="0"/>
              </a:spcAft>
              <a:defRPr/>
            </a:pPr>
            <a:endParaRPr lang="en-US" dirty="0">
              <a:solidFill>
                <a:schemeClr val="bg2"/>
              </a:solidFill>
              <a:latin typeface="+mn-lt"/>
            </a:endParaRPr>
          </a:p>
        </p:txBody>
      </p:sp>
      <p:sp>
        <p:nvSpPr>
          <p:cNvPr id="7" name="Rectangle 4">
            <a:hlinkClick r:id="" action="ppaction://noaction" highlightClick="1"/>
          </p:cNvPr>
          <p:cNvSpPr>
            <a:spLocks noChangeArrowheads="1"/>
          </p:cNvSpPr>
          <p:nvPr/>
        </p:nvSpPr>
        <p:spPr bwMode="auto">
          <a:xfrm>
            <a:off x="251520" y="4134313"/>
            <a:ext cx="8382000" cy="887413"/>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r>
              <a:rPr lang="en-US" dirty="0" err="1">
                <a:solidFill>
                  <a:schemeClr val="bg2"/>
                </a:solidFill>
                <a:latin typeface="+mn-lt"/>
              </a:rPr>
              <a:t>Formato</a:t>
            </a:r>
            <a:r>
              <a:rPr lang="en-US" dirty="0">
                <a:solidFill>
                  <a:schemeClr val="bg2"/>
                </a:solidFill>
                <a:latin typeface="+mn-lt"/>
              </a:rPr>
              <a:t> de </a:t>
            </a:r>
            <a:r>
              <a:rPr lang="en-US" dirty="0" err="1">
                <a:solidFill>
                  <a:schemeClr val="bg2"/>
                </a:solidFill>
                <a:latin typeface="+mn-lt"/>
              </a:rPr>
              <a:t>texto</a:t>
            </a:r>
            <a:r>
              <a:rPr lang="en-US" dirty="0">
                <a:solidFill>
                  <a:schemeClr val="bg2"/>
                </a:solidFill>
                <a:latin typeface="+mn-lt"/>
              </a:rPr>
              <a:t> </a:t>
            </a:r>
            <a:r>
              <a:rPr lang="en-US" dirty="0" err="1">
                <a:solidFill>
                  <a:schemeClr val="bg2"/>
                </a:solidFill>
                <a:latin typeface="+mn-lt"/>
              </a:rPr>
              <a:t>enriquecido</a:t>
            </a:r>
            <a:r>
              <a:rPr lang="en-US" dirty="0">
                <a:solidFill>
                  <a:schemeClr val="bg2"/>
                </a:solidFill>
                <a:latin typeface="+mn-lt"/>
              </a:rPr>
              <a:t> (RTF)</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692150" y="285750"/>
            <a:ext cx="7696200" cy="1015663"/>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lgn="ctr" fontAlgn="auto">
              <a:spcBef>
                <a:spcPct val="50000"/>
              </a:spcBef>
              <a:spcAft>
                <a:spcPts val="0"/>
              </a:spcAft>
              <a:defRPr/>
            </a:pPr>
            <a:r>
              <a:rPr lang="es-ES" sz="2400" b="1" dirty="0">
                <a:solidFill>
                  <a:prstClr val="black"/>
                </a:solidFill>
                <a:latin typeface="Georgia"/>
              </a:rPr>
              <a:t>¿Qué aplicaciones </a:t>
            </a:r>
            <a:r>
              <a:rPr lang="es-ES" sz="2400" b="1" dirty="0" smtClean="0">
                <a:solidFill>
                  <a:prstClr val="black"/>
                </a:solidFill>
                <a:latin typeface="Georgia"/>
              </a:rPr>
              <a:t>consumen más recursos ?</a:t>
            </a:r>
          </a:p>
          <a:p>
            <a:pPr algn="ctr" fontAlgn="auto">
              <a:spcBef>
                <a:spcPct val="50000"/>
              </a:spcBef>
              <a:spcAft>
                <a:spcPts val="0"/>
              </a:spcAft>
              <a:defRPr/>
            </a:pPr>
            <a:r>
              <a:rPr lang="es-ES" sz="2400" b="1" dirty="0" smtClean="0">
                <a:solidFill>
                  <a:prstClr val="black"/>
                </a:solidFill>
                <a:latin typeface="Georgia"/>
              </a:rPr>
              <a:t>(Elija </a:t>
            </a:r>
            <a:r>
              <a:rPr lang="es-ES" sz="2400" b="1" dirty="0">
                <a:solidFill>
                  <a:prstClr val="black"/>
                </a:solidFill>
                <a:latin typeface="Georgia"/>
              </a:rPr>
              <a:t>dos opciones)</a:t>
            </a:r>
          </a:p>
        </p:txBody>
      </p:sp>
      <p:sp>
        <p:nvSpPr>
          <p:cNvPr id="27652" name="Rectangle 4">
            <a:hlinkClick r:id="" action="ppaction://noaction" highlightClick="1"/>
          </p:cNvPr>
          <p:cNvSpPr>
            <a:spLocks noChangeArrowheads="1"/>
          </p:cNvSpPr>
          <p:nvPr/>
        </p:nvSpPr>
        <p:spPr bwMode="auto">
          <a:xfrm>
            <a:off x="285720" y="2857496"/>
            <a:ext cx="8358246" cy="744537"/>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r>
              <a:rPr lang="en-US" dirty="0" err="1" smtClean="0">
                <a:solidFill>
                  <a:srgbClr val="DEF5FA"/>
                </a:solidFill>
                <a:latin typeface="Georgia"/>
              </a:rPr>
              <a:t>Juegos</a:t>
            </a:r>
            <a:r>
              <a:rPr lang="en-US" dirty="0" smtClean="0">
                <a:solidFill>
                  <a:srgbClr val="DEF5FA"/>
                </a:solidFill>
                <a:latin typeface="Georgia"/>
              </a:rPr>
              <a:t> de video </a:t>
            </a:r>
            <a:r>
              <a:rPr lang="en-US" dirty="0" err="1" smtClean="0">
                <a:solidFill>
                  <a:srgbClr val="DEF5FA"/>
                </a:solidFill>
                <a:latin typeface="Georgia"/>
              </a:rPr>
              <a:t>usando</a:t>
            </a:r>
            <a:r>
              <a:rPr lang="en-US" dirty="0" smtClean="0">
                <a:solidFill>
                  <a:srgbClr val="DEF5FA"/>
                </a:solidFill>
                <a:latin typeface="Georgia"/>
              </a:rPr>
              <a:t> la </a:t>
            </a:r>
            <a:r>
              <a:rPr lang="en-US" dirty="0" err="1" smtClean="0">
                <a:solidFill>
                  <a:srgbClr val="DEF5FA"/>
                </a:solidFill>
                <a:latin typeface="Georgia"/>
              </a:rPr>
              <a:t>computadora</a:t>
            </a:r>
            <a:endParaRPr lang="en-US" dirty="0">
              <a:solidFill>
                <a:prstClr val="black"/>
              </a:solidFill>
              <a:latin typeface="Georgia"/>
            </a:endParaRPr>
          </a:p>
        </p:txBody>
      </p:sp>
      <p:sp>
        <p:nvSpPr>
          <p:cNvPr id="27653" name="Rectangle 5">
            <a:hlinkClick r:id="" action="ppaction://noaction" highlightClick="1"/>
          </p:cNvPr>
          <p:cNvSpPr>
            <a:spLocks noChangeArrowheads="1"/>
          </p:cNvSpPr>
          <p:nvPr/>
        </p:nvSpPr>
        <p:spPr bwMode="auto">
          <a:xfrm>
            <a:off x="285720" y="1857364"/>
            <a:ext cx="8382000" cy="744537"/>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r>
              <a:rPr lang="en-US" dirty="0" err="1">
                <a:solidFill>
                  <a:srgbClr val="DEF5FA"/>
                </a:solidFill>
                <a:latin typeface="Georgia"/>
              </a:rPr>
              <a:t>Creación</a:t>
            </a:r>
            <a:r>
              <a:rPr lang="en-US" dirty="0">
                <a:solidFill>
                  <a:srgbClr val="DEF5FA"/>
                </a:solidFill>
                <a:latin typeface="Georgia"/>
              </a:rPr>
              <a:t> de un </a:t>
            </a:r>
            <a:r>
              <a:rPr lang="en-US" dirty="0" err="1">
                <a:solidFill>
                  <a:srgbClr val="DEF5FA"/>
                </a:solidFill>
                <a:latin typeface="Georgia"/>
              </a:rPr>
              <a:t>sitio</a:t>
            </a:r>
            <a:r>
              <a:rPr lang="en-US" dirty="0">
                <a:solidFill>
                  <a:srgbClr val="DEF5FA"/>
                </a:solidFill>
                <a:latin typeface="Georgia"/>
              </a:rPr>
              <a:t> </a:t>
            </a:r>
            <a:r>
              <a:rPr lang="en-US" dirty="0" smtClean="0">
                <a:solidFill>
                  <a:srgbClr val="DEF5FA"/>
                </a:solidFill>
                <a:latin typeface="Georgia"/>
              </a:rPr>
              <a:t>Web</a:t>
            </a:r>
            <a:endParaRPr lang="en-US" dirty="0">
              <a:solidFill>
                <a:srgbClr val="DEF5FA"/>
              </a:solidFill>
              <a:latin typeface="Georgia"/>
            </a:endParaRPr>
          </a:p>
        </p:txBody>
      </p:sp>
      <p:sp>
        <p:nvSpPr>
          <p:cNvPr id="27655" name="Rectangle 7">
            <a:hlinkClick r:id="" action="ppaction://noaction" highlightClick="1"/>
          </p:cNvPr>
          <p:cNvSpPr>
            <a:spLocks noChangeArrowheads="1"/>
          </p:cNvSpPr>
          <p:nvPr/>
        </p:nvSpPr>
        <p:spPr bwMode="auto">
          <a:xfrm>
            <a:off x="285720" y="4786322"/>
            <a:ext cx="8382000" cy="744537"/>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r>
              <a:rPr lang="en-US" dirty="0" err="1">
                <a:solidFill>
                  <a:srgbClr val="DEF5FA"/>
                </a:solidFill>
                <a:latin typeface="Georgia"/>
              </a:rPr>
              <a:t>Diseño</a:t>
            </a:r>
            <a:r>
              <a:rPr lang="en-US" dirty="0">
                <a:solidFill>
                  <a:srgbClr val="DEF5FA"/>
                </a:solidFill>
                <a:latin typeface="Georgia"/>
              </a:rPr>
              <a:t> </a:t>
            </a:r>
            <a:r>
              <a:rPr lang="en-US" dirty="0" err="1">
                <a:solidFill>
                  <a:srgbClr val="DEF5FA"/>
                </a:solidFill>
                <a:latin typeface="Georgia"/>
              </a:rPr>
              <a:t>arquitectónico</a:t>
            </a:r>
            <a:r>
              <a:rPr lang="en-US" dirty="0">
                <a:solidFill>
                  <a:srgbClr val="DEF5FA"/>
                </a:solidFill>
                <a:latin typeface="Georgia"/>
              </a:rPr>
              <a:t> con la </a:t>
            </a:r>
            <a:r>
              <a:rPr lang="en-US" dirty="0" err="1">
                <a:solidFill>
                  <a:srgbClr val="DEF5FA"/>
                </a:solidFill>
                <a:latin typeface="Georgia"/>
              </a:rPr>
              <a:t>ayuda</a:t>
            </a:r>
            <a:r>
              <a:rPr lang="en-US" dirty="0">
                <a:solidFill>
                  <a:srgbClr val="DEF5FA"/>
                </a:solidFill>
                <a:latin typeface="Georgia"/>
              </a:rPr>
              <a:t> </a:t>
            </a:r>
            <a:r>
              <a:rPr lang="en-US" dirty="0" smtClean="0">
                <a:solidFill>
                  <a:srgbClr val="DEF5FA"/>
                </a:solidFill>
                <a:latin typeface="Georgia"/>
              </a:rPr>
              <a:t>de </a:t>
            </a:r>
            <a:r>
              <a:rPr lang="en-US" dirty="0">
                <a:solidFill>
                  <a:srgbClr val="DEF5FA"/>
                </a:solidFill>
                <a:latin typeface="Georgia"/>
              </a:rPr>
              <a:t>un </a:t>
            </a:r>
            <a:r>
              <a:rPr lang="en-US" dirty="0" err="1">
                <a:solidFill>
                  <a:srgbClr val="DEF5FA"/>
                </a:solidFill>
                <a:latin typeface="Georgia"/>
              </a:rPr>
              <a:t>programa</a:t>
            </a:r>
            <a:r>
              <a:rPr lang="en-US" dirty="0">
                <a:solidFill>
                  <a:srgbClr val="DEF5FA"/>
                </a:solidFill>
                <a:latin typeface="Georgia"/>
              </a:rPr>
              <a:t> </a:t>
            </a:r>
            <a:r>
              <a:rPr lang="en-US" dirty="0" err="1">
                <a:solidFill>
                  <a:srgbClr val="DEF5FA"/>
                </a:solidFill>
                <a:latin typeface="Georgia"/>
              </a:rPr>
              <a:t>asistido</a:t>
            </a:r>
            <a:r>
              <a:rPr lang="en-US" dirty="0">
                <a:solidFill>
                  <a:srgbClr val="DEF5FA"/>
                </a:solidFill>
                <a:latin typeface="Georgia"/>
              </a:rPr>
              <a:t> </a:t>
            </a:r>
            <a:r>
              <a:rPr lang="en-US" dirty="0" err="1">
                <a:solidFill>
                  <a:srgbClr val="DEF5FA"/>
                </a:solidFill>
                <a:latin typeface="Georgia"/>
              </a:rPr>
              <a:t>por</a:t>
            </a:r>
            <a:r>
              <a:rPr lang="en-US" dirty="0">
                <a:solidFill>
                  <a:srgbClr val="DEF5FA"/>
                </a:solidFill>
                <a:latin typeface="Georgia"/>
              </a:rPr>
              <a:t> un </a:t>
            </a:r>
          </a:p>
          <a:p>
            <a:pPr algn="ctr" fontAlgn="auto">
              <a:spcBef>
                <a:spcPts val="0"/>
              </a:spcBef>
              <a:spcAft>
                <a:spcPts val="0"/>
              </a:spcAft>
              <a:defRPr/>
            </a:pPr>
            <a:r>
              <a:rPr lang="en-US" dirty="0" err="1">
                <a:solidFill>
                  <a:srgbClr val="DEF5FA"/>
                </a:solidFill>
                <a:latin typeface="Georgia"/>
              </a:rPr>
              <a:t>computador</a:t>
            </a:r>
            <a:r>
              <a:rPr lang="en-US" dirty="0">
                <a:solidFill>
                  <a:srgbClr val="DEF5FA"/>
                </a:solidFill>
                <a:latin typeface="Georgia"/>
              </a:rPr>
              <a:t> (CAD).</a:t>
            </a:r>
          </a:p>
        </p:txBody>
      </p:sp>
      <p:sp>
        <p:nvSpPr>
          <p:cNvPr id="7" name="Rectangle 4">
            <a:hlinkClick r:id="" action="ppaction://noaction" highlightClick="1"/>
          </p:cNvPr>
          <p:cNvSpPr>
            <a:spLocks noChangeArrowheads="1"/>
          </p:cNvSpPr>
          <p:nvPr/>
        </p:nvSpPr>
        <p:spPr bwMode="auto">
          <a:xfrm>
            <a:off x="285720" y="3857628"/>
            <a:ext cx="8382000" cy="744537"/>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r>
              <a:rPr lang="en-US" dirty="0" err="1">
                <a:solidFill>
                  <a:srgbClr val="DEF5FA"/>
                </a:solidFill>
                <a:latin typeface="Georgia"/>
              </a:rPr>
              <a:t>Almacenamiento</a:t>
            </a:r>
            <a:r>
              <a:rPr lang="en-US" dirty="0">
                <a:solidFill>
                  <a:srgbClr val="DEF5FA"/>
                </a:solidFill>
                <a:latin typeface="Georgia"/>
              </a:rPr>
              <a:t> de </a:t>
            </a:r>
            <a:r>
              <a:rPr lang="en-US" dirty="0" err="1">
                <a:solidFill>
                  <a:srgbClr val="DEF5FA"/>
                </a:solidFill>
                <a:latin typeface="Georgia"/>
              </a:rPr>
              <a:t>expedientes</a:t>
            </a:r>
            <a:r>
              <a:rPr lang="en-US" dirty="0">
                <a:solidFill>
                  <a:srgbClr val="DEF5FA"/>
                </a:solidFill>
                <a:latin typeface="Georgia"/>
              </a:rPr>
              <a:t> y </a:t>
            </a:r>
            <a:r>
              <a:rPr lang="en-US" dirty="0" err="1">
                <a:solidFill>
                  <a:srgbClr val="DEF5FA"/>
                </a:solidFill>
                <a:latin typeface="Georgia"/>
              </a:rPr>
              <a:t>contabilidad</a:t>
            </a:r>
            <a:r>
              <a:rPr lang="en-US" dirty="0">
                <a:solidFill>
                  <a:srgbClr val="DEF5FA"/>
                </a:solidFill>
                <a:latin typeface="Georgia"/>
              </a:rPr>
              <a:t> de un hospital </a:t>
            </a:r>
            <a:r>
              <a:rPr lang="en-US" dirty="0" err="1">
                <a:solidFill>
                  <a:srgbClr val="DEF5FA"/>
                </a:solidFill>
                <a:latin typeface="Georgia"/>
              </a:rPr>
              <a:t>grande</a:t>
            </a:r>
            <a:r>
              <a:rPr lang="en-US" dirty="0">
                <a:solidFill>
                  <a:srgbClr val="DEF5FA"/>
                </a:solidFill>
                <a:latin typeface="Georgia"/>
              </a:rPr>
              <a:t>.</a:t>
            </a:r>
          </a:p>
        </p:txBody>
      </p:sp>
      <p:sp>
        <p:nvSpPr>
          <p:cNvPr id="8" name="Rectangle 7">
            <a:hlinkClick r:id="" action="ppaction://noaction" highlightClick="1"/>
          </p:cNvPr>
          <p:cNvSpPr>
            <a:spLocks noChangeArrowheads="1"/>
          </p:cNvSpPr>
          <p:nvPr/>
        </p:nvSpPr>
        <p:spPr bwMode="auto">
          <a:xfrm>
            <a:off x="279617" y="5715016"/>
            <a:ext cx="8382000" cy="744537"/>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r>
              <a:rPr lang="en-US" dirty="0" err="1">
                <a:solidFill>
                  <a:srgbClr val="DEF5FA"/>
                </a:solidFill>
                <a:latin typeface="Georgia"/>
              </a:rPr>
              <a:t>Creación</a:t>
            </a:r>
            <a:r>
              <a:rPr lang="en-US" dirty="0">
                <a:solidFill>
                  <a:srgbClr val="DEF5FA"/>
                </a:solidFill>
                <a:latin typeface="Georgia"/>
              </a:rPr>
              <a:t> y </a:t>
            </a:r>
            <a:r>
              <a:rPr lang="en-US" dirty="0" err="1">
                <a:solidFill>
                  <a:srgbClr val="DEF5FA"/>
                </a:solidFill>
                <a:latin typeface="Georgia"/>
              </a:rPr>
              <a:t>edición</a:t>
            </a:r>
            <a:r>
              <a:rPr lang="en-US" dirty="0">
                <a:solidFill>
                  <a:srgbClr val="DEF5FA"/>
                </a:solidFill>
                <a:latin typeface="Georgia"/>
              </a:rPr>
              <a:t> de </a:t>
            </a:r>
            <a:r>
              <a:rPr lang="en-US" dirty="0" err="1">
                <a:solidFill>
                  <a:srgbClr val="DEF5FA"/>
                </a:solidFill>
                <a:latin typeface="Georgia"/>
              </a:rPr>
              <a:t>documentos</a:t>
            </a:r>
            <a:r>
              <a:rPr lang="en-US" dirty="0">
                <a:solidFill>
                  <a:srgbClr val="DEF5FA"/>
                </a:solidFill>
                <a:latin typeface="Georgia"/>
              </a:rPr>
              <a:t> de </a:t>
            </a:r>
            <a:r>
              <a:rPr lang="en-US" dirty="0" err="1">
                <a:solidFill>
                  <a:srgbClr val="DEF5FA"/>
                </a:solidFill>
                <a:latin typeface="Georgia"/>
              </a:rPr>
              <a:t>tratamiento</a:t>
            </a:r>
            <a:r>
              <a:rPr lang="en-US" dirty="0">
                <a:solidFill>
                  <a:srgbClr val="DEF5FA"/>
                </a:solidFill>
                <a:latin typeface="Georgia"/>
              </a:rPr>
              <a:t> de </a:t>
            </a:r>
            <a:r>
              <a:rPr lang="en-US" dirty="0" err="1">
                <a:solidFill>
                  <a:srgbClr val="DEF5FA"/>
                </a:solidFill>
                <a:latin typeface="Georgia"/>
              </a:rPr>
              <a:t>textos</a:t>
            </a:r>
            <a:r>
              <a:rPr lang="en-US" dirty="0">
                <a:solidFill>
                  <a:srgbClr val="DEF5FA"/>
                </a:solidFill>
                <a:latin typeface="Georgia"/>
              </a:rPr>
              <a:t> </a:t>
            </a:r>
          </a:p>
          <a:p>
            <a:pPr algn="ctr" fontAlgn="auto">
              <a:spcBef>
                <a:spcPts val="0"/>
              </a:spcBef>
              <a:spcAft>
                <a:spcPts val="0"/>
              </a:spcAft>
              <a:defRPr/>
            </a:pPr>
            <a:r>
              <a:rPr lang="en-US" dirty="0" err="1">
                <a:solidFill>
                  <a:srgbClr val="DEF5FA"/>
                </a:solidFill>
                <a:latin typeface="Georgia"/>
              </a:rPr>
              <a:t>que</a:t>
            </a:r>
            <a:r>
              <a:rPr lang="en-US" dirty="0">
                <a:solidFill>
                  <a:srgbClr val="DEF5FA"/>
                </a:solidFill>
                <a:latin typeface="Georgia"/>
              </a:rPr>
              <a:t> </a:t>
            </a:r>
            <a:r>
              <a:rPr lang="en-US" dirty="0" err="1">
                <a:solidFill>
                  <a:srgbClr val="DEF5FA"/>
                </a:solidFill>
                <a:latin typeface="Georgia"/>
              </a:rPr>
              <a:t>puede</a:t>
            </a:r>
            <a:r>
              <a:rPr lang="en-US" dirty="0">
                <a:solidFill>
                  <a:srgbClr val="DEF5FA"/>
                </a:solidFill>
                <a:latin typeface="Georgia"/>
              </a:rPr>
              <a:t> </a:t>
            </a:r>
            <a:r>
              <a:rPr lang="en-US" dirty="0" err="1">
                <a:solidFill>
                  <a:srgbClr val="DEF5FA"/>
                </a:solidFill>
                <a:latin typeface="Georgia"/>
              </a:rPr>
              <a:t>compartir</a:t>
            </a:r>
            <a:r>
              <a:rPr lang="en-US" dirty="0">
                <a:solidFill>
                  <a:srgbClr val="DEF5FA"/>
                </a:solidFill>
                <a:latin typeface="Georgia"/>
              </a:rPr>
              <a:t> con </a:t>
            </a:r>
            <a:r>
              <a:rPr lang="en-US" dirty="0" err="1">
                <a:solidFill>
                  <a:srgbClr val="DEF5FA"/>
                </a:solidFill>
                <a:latin typeface="Georgia"/>
              </a:rPr>
              <a:t>otros</a:t>
            </a:r>
            <a:r>
              <a:rPr lang="en-US" dirty="0">
                <a:solidFill>
                  <a:srgbClr val="DEF5FA"/>
                </a:solidFill>
                <a:latin typeface="Georgia"/>
              </a:rPr>
              <a:t> </a:t>
            </a:r>
            <a:r>
              <a:rPr lang="en-US" dirty="0" err="1">
                <a:solidFill>
                  <a:srgbClr val="DEF5FA"/>
                </a:solidFill>
                <a:latin typeface="Georgia"/>
              </a:rPr>
              <a:t>usuarios</a:t>
            </a:r>
            <a:r>
              <a:rPr lang="en-US" dirty="0">
                <a:solidFill>
                  <a:srgbClr val="DEF5FA"/>
                </a:solidFill>
                <a:latin typeface="Georgia"/>
              </a:rPr>
              <a:t>.</a:t>
            </a:r>
          </a:p>
        </p:txBody>
      </p:sp>
    </p:spTree>
    <p:extLst>
      <p:ext uri="{BB962C8B-B14F-4D97-AF65-F5344CB8AC3E}">
        <p14:creationId xmlns:p14="http://schemas.microsoft.com/office/powerpoint/2010/main" xmlns="" val="121705564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692150" y="285750"/>
            <a:ext cx="7696200" cy="1384300"/>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lgn="ctr" fontAlgn="auto">
              <a:spcBef>
                <a:spcPct val="50000"/>
              </a:spcBef>
              <a:spcAft>
                <a:spcPts val="0"/>
              </a:spcAft>
              <a:defRPr/>
            </a:pPr>
            <a:r>
              <a:rPr lang="es-ES" sz="2800" b="1" dirty="0">
                <a:latin typeface="+mn-lt"/>
              </a:rPr>
              <a:t>¿Qué tipo de software incluye componentes como una bandeja de entrada y una bandeja de salida?</a:t>
            </a:r>
          </a:p>
        </p:txBody>
      </p:sp>
      <p:sp>
        <p:nvSpPr>
          <p:cNvPr id="27652" name="Rectangle 4">
            <a:hlinkClick r:id="" action="ppaction://noaction" highlightClick="1"/>
          </p:cNvPr>
          <p:cNvSpPr>
            <a:spLocks noChangeArrowheads="1"/>
          </p:cNvSpPr>
          <p:nvPr/>
        </p:nvSpPr>
        <p:spPr bwMode="auto">
          <a:xfrm>
            <a:off x="480654" y="2928934"/>
            <a:ext cx="1643074" cy="1583778"/>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endParaRPr lang="en-US" dirty="0">
              <a:solidFill>
                <a:schemeClr val="bg2"/>
              </a:solidFill>
              <a:latin typeface="+mn-lt"/>
            </a:endParaRPr>
          </a:p>
          <a:p>
            <a:pPr algn="ctr" fontAlgn="auto">
              <a:spcBef>
                <a:spcPts val="0"/>
              </a:spcBef>
              <a:spcAft>
                <a:spcPts val="0"/>
              </a:spcAft>
              <a:defRPr/>
            </a:pPr>
            <a:r>
              <a:rPr lang="en-US" dirty="0" err="1">
                <a:solidFill>
                  <a:schemeClr val="bg2"/>
                </a:solidFill>
                <a:latin typeface="+mn-lt"/>
              </a:rPr>
              <a:t>Financiero</a:t>
            </a:r>
            <a:endParaRPr lang="en-US" dirty="0">
              <a:solidFill>
                <a:schemeClr val="bg2"/>
              </a:solidFill>
              <a:latin typeface="+mn-lt"/>
            </a:endParaRPr>
          </a:p>
          <a:p>
            <a:pPr algn="ctr" fontAlgn="auto">
              <a:spcBef>
                <a:spcPts val="0"/>
              </a:spcBef>
              <a:spcAft>
                <a:spcPts val="0"/>
              </a:spcAft>
              <a:defRPr/>
            </a:pPr>
            <a:endParaRPr lang="en-US" dirty="0">
              <a:latin typeface="+mn-lt"/>
            </a:endParaRPr>
          </a:p>
        </p:txBody>
      </p:sp>
      <p:sp>
        <p:nvSpPr>
          <p:cNvPr id="27653" name="Rectangle 5">
            <a:hlinkClick r:id="" action="ppaction://noaction" highlightClick="1"/>
          </p:cNvPr>
          <p:cNvSpPr>
            <a:spLocks noChangeArrowheads="1"/>
          </p:cNvSpPr>
          <p:nvPr/>
        </p:nvSpPr>
        <p:spPr bwMode="auto">
          <a:xfrm>
            <a:off x="2571736" y="2928934"/>
            <a:ext cx="1714512" cy="1583778"/>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r>
              <a:rPr lang="en-US" dirty="0">
                <a:solidFill>
                  <a:schemeClr val="bg2"/>
                </a:solidFill>
                <a:latin typeface="+mn-lt"/>
              </a:rPr>
              <a:t>Multimedia</a:t>
            </a:r>
          </a:p>
        </p:txBody>
      </p:sp>
      <p:sp>
        <p:nvSpPr>
          <p:cNvPr id="7" name="Rectangle 4">
            <a:hlinkClick r:id="" action="ppaction://noaction" highlightClick="1"/>
          </p:cNvPr>
          <p:cNvSpPr>
            <a:spLocks noChangeArrowheads="1"/>
          </p:cNvSpPr>
          <p:nvPr/>
        </p:nvSpPr>
        <p:spPr bwMode="auto">
          <a:xfrm>
            <a:off x="4788024" y="2936865"/>
            <a:ext cx="1643074" cy="1583778"/>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r>
              <a:rPr lang="en-US" dirty="0" err="1">
                <a:solidFill>
                  <a:schemeClr val="bg2"/>
                </a:solidFill>
                <a:latin typeface="+mn-lt"/>
              </a:rPr>
              <a:t>Creación</a:t>
            </a:r>
            <a:r>
              <a:rPr lang="en-US" dirty="0">
                <a:solidFill>
                  <a:schemeClr val="bg2"/>
                </a:solidFill>
                <a:latin typeface="+mn-lt"/>
              </a:rPr>
              <a:t> de</a:t>
            </a:r>
          </a:p>
          <a:p>
            <a:pPr algn="ctr" fontAlgn="auto">
              <a:spcBef>
                <a:spcPts val="0"/>
              </a:spcBef>
              <a:spcAft>
                <a:spcPts val="0"/>
              </a:spcAft>
              <a:defRPr/>
            </a:pPr>
            <a:r>
              <a:rPr lang="en-US" dirty="0" err="1">
                <a:solidFill>
                  <a:schemeClr val="bg2"/>
                </a:solidFill>
                <a:latin typeface="+mn-lt"/>
              </a:rPr>
              <a:t>páginas</a:t>
            </a:r>
            <a:endParaRPr lang="en-US" dirty="0">
              <a:solidFill>
                <a:schemeClr val="bg2"/>
              </a:solidFill>
              <a:latin typeface="+mn-lt"/>
            </a:endParaRPr>
          </a:p>
          <a:p>
            <a:pPr algn="ctr" fontAlgn="auto">
              <a:spcBef>
                <a:spcPts val="0"/>
              </a:spcBef>
              <a:spcAft>
                <a:spcPts val="0"/>
              </a:spcAft>
              <a:defRPr/>
            </a:pPr>
            <a:r>
              <a:rPr lang="en-US" dirty="0">
                <a:solidFill>
                  <a:schemeClr val="bg2"/>
                </a:solidFill>
                <a:latin typeface="+mn-lt"/>
              </a:rPr>
              <a:t>Web</a:t>
            </a:r>
            <a:endParaRPr lang="en-US" dirty="0">
              <a:latin typeface="+mn-lt"/>
            </a:endParaRPr>
          </a:p>
        </p:txBody>
      </p:sp>
      <p:sp>
        <p:nvSpPr>
          <p:cNvPr id="8" name="Rectangle 4">
            <a:hlinkClick r:id="" action="ppaction://hlinkshowjump?jump=nextslide" highlightClick="1"/>
          </p:cNvPr>
          <p:cNvSpPr>
            <a:spLocks noChangeArrowheads="1"/>
          </p:cNvSpPr>
          <p:nvPr/>
        </p:nvSpPr>
        <p:spPr bwMode="auto">
          <a:xfrm>
            <a:off x="6876256" y="2928934"/>
            <a:ext cx="1643074" cy="1583778"/>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r>
              <a:rPr lang="en-US" dirty="0" err="1" smtClean="0">
                <a:solidFill>
                  <a:schemeClr val="bg2"/>
                </a:solidFill>
                <a:latin typeface="+mn-lt"/>
              </a:rPr>
              <a:t>Cliente</a:t>
            </a:r>
            <a:r>
              <a:rPr lang="en-US" dirty="0" smtClean="0">
                <a:solidFill>
                  <a:schemeClr val="bg2"/>
                </a:solidFill>
                <a:latin typeface="+mn-lt"/>
              </a:rPr>
              <a:t> de </a:t>
            </a:r>
          </a:p>
          <a:p>
            <a:pPr algn="ctr" fontAlgn="auto">
              <a:spcBef>
                <a:spcPts val="0"/>
              </a:spcBef>
              <a:spcAft>
                <a:spcPts val="0"/>
              </a:spcAft>
              <a:defRPr/>
            </a:pPr>
            <a:r>
              <a:rPr lang="en-US" dirty="0" err="1" smtClean="0">
                <a:solidFill>
                  <a:schemeClr val="bg2"/>
                </a:solidFill>
                <a:latin typeface="+mn-lt"/>
              </a:rPr>
              <a:t>Correo</a:t>
            </a:r>
            <a:endParaRPr lang="en-US" dirty="0" smtClean="0">
              <a:solidFill>
                <a:schemeClr val="bg2"/>
              </a:solidFill>
              <a:latin typeface="+mn-lt"/>
            </a:endParaRPr>
          </a:p>
          <a:p>
            <a:pPr algn="ctr" fontAlgn="auto">
              <a:spcBef>
                <a:spcPts val="0"/>
              </a:spcBef>
              <a:spcAft>
                <a:spcPts val="0"/>
              </a:spcAft>
              <a:defRPr/>
            </a:pPr>
            <a:r>
              <a:rPr lang="en-US" dirty="0" err="1" smtClean="0">
                <a:solidFill>
                  <a:schemeClr val="bg2"/>
                </a:solidFill>
                <a:latin typeface="+mn-lt"/>
              </a:rPr>
              <a:t>Electrónico</a:t>
            </a:r>
            <a:endParaRPr lang="en-US" dirty="0">
              <a:latin typeface="+mn-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eaLnBrk="1" fontAlgn="auto" hangingPunct="1">
              <a:spcAft>
                <a:spcPts val="0"/>
              </a:spcAft>
              <a:defRPr/>
            </a:pPr>
            <a:r>
              <a:rPr lang="es-MX" dirty="0" smtClean="0"/>
              <a:t>Clasificación del Software</a:t>
            </a:r>
            <a:endParaRPr lang="es-MX" dirty="0"/>
          </a:p>
        </p:txBody>
      </p:sp>
      <p:sp>
        <p:nvSpPr>
          <p:cNvPr id="9" name="8 Marcador de contenido"/>
          <p:cNvSpPr>
            <a:spLocks noGrp="1"/>
          </p:cNvSpPr>
          <p:nvPr>
            <p:ph sz="quarter" idx="1"/>
          </p:nvPr>
        </p:nvSpPr>
        <p:spPr>
          <a:xfrm>
            <a:off x="457200" y="1495326"/>
            <a:ext cx="8229600" cy="4525962"/>
          </a:xfrm>
        </p:spPr>
        <p:txBody>
          <a:bodyPr>
            <a:normAutofit/>
          </a:bodyPr>
          <a:lstStyle/>
          <a:p>
            <a:pPr algn="just">
              <a:buNone/>
            </a:pPr>
            <a:r>
              <a:rPr lang="es-MX" sz="1700" dirty="0" smtClean="0"/>
              <a:t>Existen varias clasificaciones de Software, sine embargo esta es la más aceptada:</a:t>
            </a:r>
          </a:p>
          <a:p>
            <a:pPr algn="just"/>
            <a:r>
              <a:rPr lang="es-MX" sz="1700" b="1" dirty="0" smtClean="0"/>
              <a:t>Software de Sistema.- </a:t>
            </a:r>
            <a:r>
              <a:rPr lang="es-MX" sz="1700" dirty="0"/>
              <a:t>E</a:t>
            </a:r>
            <a:r>
              <a:rPr lang="es-MX" sz="1700" dirty="0" smtClean="0"/>
              <a:t>s el programa que efectúan la gestión de los procesos básicos de un sistema informático, y permite la normal ejecución del resto de las operaciones, permite el procesamiento referido a las características internas de: sistema operativo, controladores de dispositivo, utilidades, etc.</a:t>
            </a:r>
          </a:p>
          <a:p>
            <a:pPr marL="109537" indent="0" algn="just">
              <a:buNone/>
            </a:pPr>
            <a:endParaRPr lang="es-MX" sz="1700" dirty="0" smtClean="0"/>
          </a:p>
          <a:p>
            <a:pPr algn="just"/>
            <a:r>
              <a:rPr lang="es-MX" sz="1700" b="1" dirty="0" smtClean="0"/>
              <a:t>Software de Aplicación.- </a:t>
            </a:r>
            <a:r>
              <a:rPr lang="es-MX" sz="1700" dirty="0" smtClean="0"/>
              <a:t>Es aquel que permite a los usuarios llevar a cabo una o varias tareas específicas, en cualquier campo de actividad susceptible de ser automatizado o asistido, con especial énfasis en los negocios.</a:t>
            </a:r>
          </a:p>
          <a:p>
            <a:pPr algn="just"/>
            <a:endParaRPr lang="es-MX" sz="1700" dirty="0" smtClean="0"/>
          </a:p>
          <a:p>
            <a:pPr algn="just"/>
            <a:r>
              <a:rPr lang="es-MX" sz="1700" b="1" dirty="0" smtClean="0"/>
              <a:t>Software de Programación.- </a:t>
            </a:r>
            <a:r>
              <a:rPr lang="es-ES" sz="1700" dirty="0"/>
              <a:t>Es el conjunto de herramientas que permiten al programador desarrollar programas informáticos, usando diferentes alternativas y lenguajes de programación, de una manera práctica</a:t>
            </a:r>
            <a:r>
              <a:rPr lang="es-MX" sz="1700" dirty="0" smtClean="0"/>
              <a:t>.</a:t>
            </a:r>
          </a:p>
          <a:p>
            <a:pPr marL="109537" indent="0" algn="just">
              <a:buNone/>
            </a:pPr>
            <a:r>
              <a:rPr lang="es-MX" sz="1700" dirty="0" smtClean="0"/>
              <a:t/>
            </a:r>
            <a:br>
              <a:rPr lang="es-MX" sz="1700" dirty="0" smtClean="0"/>
            </a:br>
            <a:endParaRPr lang="es-MX" sz="1700" dirty="0" smtClean="0"/>
          </a:p>
          <a:p>
            <a:pPr algn="just"/>
            <a:endParaRPr lang="es-MX" sz="17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692150" y="285750"/>
            <a:ext cx="7696200" cy="2062163"/>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lgn="ctr" fontAlgn="auto">
              <a:spcBef>
                <a:spcPct val="50000"/>
              </a:spcBef>
              <a:spcAft>
                <a:spcPts val="0"/>
              </a:spcAft>
              <a:defRPr/>
            </a:pPr>
            <a:r>
              <a:rPr lang="es-ES" sz="2800" b="1" dirty="0">
                <a:latin typeface="+mn-lt"/>
              </a:rPr>
              <a:t>Indique la aplicación que corresponda al tipo de documento:</a:t>
            </a:r>
          </a:p>
          <a:p>
            <a:pPr indent="447675" fontAlgn="auto">
              <a:spcBef>
                <a:spcPct val="50000"/>
              </a:spcBef>
              <a:spcAft>
                <a:spcPts val="0"/>
              </a:spcAft>
              <a:buFont typeface="+mj-lt"/>
              <a:buAutoNum type="alphaLcParenR"/>
              <a:defRPr/>
            </a:pPr>
            <a:r>
              <a:rPr lang="es-ES" sz="2400" dirty="0">
                <a:latin typeface="+mn-lt"/>
              </a:rPr>
              <a:t>Sistema Operativo</a:t>
            </a:r>
          </a:p>
          <a:p>
            <a:pPr indent="447675" fontAlgn="auto">
              <a:spcBef>
                <a:spcPct val="50000"/>
              </a:spcBef>
              <a:spcAft>
                <a:spcPts val="0"/>
              </a:spcAft>
              <a:buFont typeface="+mj-lt"/>
              <a:buAutoNum type="alphaLcParenR"/>
              <a:defRPr/>
            </a:pPr>
            <a:r>
              <a:rPr lang="es-ES" sz="2400" dirty="0">
                <a:latin typeface="+mn-lt"/>
              </a:rPr>
              <a:t>Aplicación</a:t>
            </a:r>
          </a:p>
        </p:txBody>
      </p:sp>
      <p:sp>
        <p:nvSpPr>
          <p:cNvPr id="27652" name="Rectangle 4">
            <a:hlinkClick r:id="" action="ppaction://noaction" highlightClick="1"/>
          </p:cNvPr>
          <p:cNvSpPr>
            <a:spLocks noChangeArrowheads="1"/>
          </p:cNvSpPr>
          <p:nvPr/>
        </p:nvSpPr>
        <p:spPr bwMode="auto">
          <a:xfrm>
            <a:off x="285720" y="2571744"/>
            <a:ext cx="1643074" cy="1583778"/>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endParaRPr lang="en-US" dirty="0">
              <a:solidFill>
                <a:schemeClr val="bg2"/>
              </a:solidFill>
              <a:latin typeface="+mn-lt"/>
            </a:endParaRPr>
          </a:p>
          <a:p>
            <a:pPr algn="ctr" fontAlgn="auto">
              <a:spcBef>
                <a:spcPts val="0"/>
              </a:spcBef>
              <a:spcAft>
                <a:spcPts val="0"/>
              </a:spcAft>
              <a:defRPr/>
            </a:pPr>
            <a:r>
              <a:rPr lang="en-US" dirty="0" err="1">
                <a:solidFill>
                  <a:schemeClr val="bg2"/>
                </a:solidFill>
                <a:latin typeface="+mn-lt"/>
              </a:rPr>
              <a:t>Crear</a:t>
            </a:r>
            <a:endParaRPr lang="en-US" dirty="0">
              <a:solidFill>
                <a:schemeClr val="bg2"/>
              </a:solidFill>
              <a:latin typeface="+mn-lt"/>
            </a:endParaRPr>
          </a:p>
          <a:p>
            <a:pPr algn="ctr" fontAlgn="auto">
              <a:spcBef>
                <a:spcPts val="0"/>
              </a:spcBef>
              <a:spcAft>
                <a:spcPts val="0"/>
              </a:spcAft>
              <a:defRPr/>
            </a:pPr>
            <a:r>
              <a:rPr lang="en-US" dirty="0" err="1">
                <a:solidFill>
                  <a:schemeClr val="bg2"/>
                </a:solidFill>
                <a:latin typeface="+mn-lt"/>
              </a:rPr>
              <a:t>documentos</a:t>
            </a:r>
            <a:r>
              <a:rPr lang="en-US" dirty="0">
                <a:solidFill>
                  <a:schemeClr val="bg2"/>
                </a:solidFill>
                <a:latin typeface="+mn-lt"/>
              </a:rPr>
              <a:t> </a:t>
            </a:r>
          </a:p>
          <a:p>
            <a:pPr algn="ctr" fontAlgn="auto">
              <a:spcBef>
                <a:spcPts val="0"/>
              </a:spcBef>
              <a:spcAft>
                <a:spcPts val="0"/>
              </a:spcAft>
              <a:defRPr/>
            </a:pPr>
            <a:endParaRPr lang="en-US" dirty="0">
              <a:latin typeface="+mn-lt"/>
            </a:endParaRPr>
          </a:p>
        </p:txBody>
      </p:sp>
      <p:sp>
        <p:nvSpPr>
          <p:cNvPr id="27653" name="Rectangle 5">
            <a:hlinkClick r:id="" action="ppaction://noaction" highlightClick="1"/>
          </p:cNvPr>
          <p:cNvSpPr>
            <a:spLocks noChangeArrowheads="1"/>
          </p:cNvSpPr>
          <p:nvPr/>
        </p:nvSpPr>
        <p:spPr bwMode="auto">
          <a:xfrm>
            <a:off x="2500298" y="2571744"/>
            <a:ext cx="1714512" cy="1583778"/>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r>
              <a:rPr lang="en-US" dirty="0" err="1">
                <a:solidFill>
                  <a:schemeClr val="bg2"/>
                </a:solidFill>
                <a:latin typeface="+mn-lt"/>
              </a:rPr>
              <a:t>Crear</a:t>
            </a:r>
            <a:r>
              <a:rPr lang="en-US" dirty="0">
                <a:solidFill>
                  <a:schemeClr val="bg2"/>
                </a:solidFill>
                <a:latin typeface="+mn-lt"/>
              </a:rPr>
              <a:t> </a:t>
            </a:r>
            <a:r>
              <a:rPr lang="en-US" dirty="0" err="1">
                <a:solidFill>
                  <a:schemeClr val="bg2"/>
                </a:solidFill>
                <a:latin typeface="+mn-lt"/>
              </a:rPr>
              <a:t>páginas</a:t>
            </a:r>
            <a:endParaRPr lang="en-US" dirty="0">
              <a:solidFill>
                <a:schemeClr val="bg2"/>
              </a:solidFill>
              <a:latin typeface="+mn-lt"/>
            </a:endParaRPr>
          </a:p>
          <a:p>
            <a:pPr algn="ctr" fontAlgn="auto">
              <a:spcBef>
                <a:spcPts val="0"/>
              </a:spcBef>
              <a:spcAft>
                <a:spcPts val="0"/>
              </a:spcAft>
              <a:defRPr/>
            </a:pPr>
            <a:r>
              <a:rPr lang="en-US" dirty="0">
                <a:solidFill>
                  <a:schemeClr val="bg2"/>
                </a:solidFill>
                <a:latin typeface="+mn-lt"/>
              </a:rPr>
              <a:t>Web</a:t>
            </a:r>
          </a:p>
        </p:txBody>
      </p:sp>
      <p:sp>
        <p:nvSpPr>
          <p:cNvPr id="7" name="Rectangle 4">
            <a:hlinkClick r:id="" action="ppaction://noaction" highlightClick="1"/>
          </p:cNvPr>
          <p:cNvSpPr>
            <a:spLocks noChangeArrowheads="1"/>
          </p:cNvSpPr>
          <p:nvPr/>
        </p:nvSpPr>
        <p:spPr bwMode="auto">
          <a:xfrm>
            <a:off x="4857752" y="2579675"/>
            <a:ext cx="1643074" cy="1583778"/>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r>
              <a:rPr lang="en-US" dirty="0" err="1">
                <a:solidFill>
                  <a:schemeClr val="bg2"/>
                </a:solidFill>
                <a:latin typeface="+mn-lt"/>
              </a:rPr>
              <a:t>Ajustar</a:t>
            </a:r>
            <a:r>
              <a:rPr lang="en-US" dirty="0">
                <a:solidFill>
                  <a:schemeClr val="bg2"/>
                </a:solidFill>
                <a:latin typeface="+mn-lt"/>
              </a:rPr>
              <a:t> la </a:t>
            </a:r>
          </a:p>
          <a:p>
            <a:pPr algn="ctr" fontAlgn="auto">
              <a:spcBef>
                <a:spcPts val="0"/>
              </a:spcBef>
              <a:spcAft>
                <a:spcPts val="0"/>
              </a:spcAft>
              <a:defRPr/>
            </a:pPr>
            <a:r>
              <a:rPr lang="en-US" dirty="0" err="1">
                <a:solidFill>
                  <a:schemeClr val="bg2"/>
                </a:solidFill>
                <a:latin typeface="+mn-lt"/>
              </a:rPr>
              <a:t>presentación</a:t>
            </a:r>
            <a:endParaRPr lang="en-US" dirty="0">
              <a:solidFill>
                <a:schemeClr val="bg2"/>
              </a:solidFill>
              <a:latin typeface="+mn-lt"/>
            </a:endParaRPr>
          </a:p>
          <a:p>
            <a:pPr algn="ctr" fontAlgn="auto">
              <a:spcBef>
                <a:spcPts val="0"/>
              </a:spcBef>
              <a:spcAft>
                <a:spcPts val="0"/>
              </a:spcAft>
              <a:defRPr/>
            </a:pPr>
            <a:r>
              <a:rPr lang="en-US" dirty="0">
                <a:solidFill>
                  <a:schemeClr val="bg2"/>
                </a:solidFill>
                <a:latin typeface="+mn-lt"/>
              </a:rPr>
              <a:t>en </a:t>
            </a:r>
            <a:r>
              <a:rPr lang="en-US" dirty="0" err="1">
                <a:solidFill>
                  <a:schemeClr val="bg2"/>
                </a:solidFill>
                <a:latin typeface="+mn-lt"/>
              </a:rPr>
              <a:t>pantalla</a:t>
            </a:r>
            <a:endParaRPr lang="en-US" dirty="0">
              <a:latin typeface="+mn-lt"/>
            </a:endParaRPr>
          </a:p>
        </p:txBody>
      </p:sp>
      <p:sp>
        <p:nvSpPr>
          <p:cNvPr id="8" name="Rectangle 4">
            <a:hlinkClick r:id="" action="ppaction://noaction" highlightClick="1"/>
          </p:cNvPr>
          <p:cNvSpPr>
            <a:spLocks noChangeArrowheads="1"/>
          </p:cNvSpPr>
          <p:nvPr/>
        </p:nvSpPr>
        <p:spPr bwMode="auto">
          <a:xfrm>
            <a:off x="7000892" y="2571744"/>
            <a:ext cx="1714512" cy="1583778"/>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r>
              <a:rPr lang="en-US" dirty="0" err="1">
                <a:solidFill>
                  <a:schemeClr val="bg2"/>
                </a:solidFill>
                <a:latin typeface="+mn-lt"/>
              </a:rPr>
              <a:t>Ajustar</a:t>
            </a:r>
            <a:r>
              <a:rPr lang="en-US" dirty="0">
                <a:solidFill>
                  <a:schemeClr val="bg2"/>
                </a:solidFill>
                <a:latin typeface="+mn-lt"/>
              </a:rPr>
              <a:t> </a:t>
            </a:r>
          </a:p>
          <a:p>
            <a:pPr algn="ctr" fontAlgn="auto">
              <a:spcBef>
                <a:spcPts val="0"/>
              </a:spcBef>
              <a:spcAft>
                <a:spcPts val="0"/>
              </a:spcAft>
              <a:defRPr/>
            </a:pPr>
            <a:r>
              <a:rPr lang="en-US" dirty="0" err="1">
                <a:solidFill>
                  <a:schemeClr val="bg2"/>
                </a:solidFill>
                <a:latin typeface="+mn-lt"/>
              </a:rPr>
              <a:t>cifras</a:t>
            </a:r>
            <a:endParaRPr lang="en-US" dirty="0">
              <a:solidFill>
                <a:schemeClr val="bg2"/>
              </a:solidFill>
              <a:latin typeface="+mn-lt"/>
            </a:endParaRPr>
          </a:p>
          <a:p>
            <a:pPr algn="ctr" fontAlgn="auto">
              <a:spcBef>
                <a:spcPts val="0"/>
              </a:spcBef>
              <a:spcAft>
                <a:spcPts val="0"/>
              </a:spcAft>
              <a:defRPr/>
            </a:pPr>
            <a:r>
              <a:rPr lang="en-US" dirty="0" err="1">
                <a:solidFill>
                  <a:schemeClr val="bg2"/>
                </a:solidFill>
                <a:latin typeface="+mn-lt"/>
              </a:rPr>
              <a:t>presupuestales</a:t>
            </a:r>
            <a:endParaRPr lang="en-US" dirty="0">
              <a:latin typeface="+mn-lt"/>
            </a:endParaRPr>
          </a:p>
        </p:txBody>
      </p:sp>
      <p:sp>
        <p:nvSpPr>
          <p:cNvPr id="10" name="Rectangle 5">
            <a:hlinkClick r:id="" action="ppaction://noaction" highlightClick="1"/>
          </p:cNvPr>
          <p:cNvSpPr>
            <a:spLocks noChangeArrowheads="1"/>
          </p:cNvSpPr>
          <p:nvPr/>
        </p:nvSpPr>
        <p:spPr bwMode="auto">
          <a:xfrm>
            <a:off x="2571736" y="4643446"/>
            <a:ext cx="1714512" cy="1583778"/>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r>
              <a:rPr lang="en-US" dirty="0" err="1">
                <a:solidFill>
                  <a:schemeClr val="bg2"/>
                </a:solidFill>
                <a:latin typeface="+mn-lt"/>
              </a:rPr>
              <a:t>Desfragmentar</a:t>
            </a:r>
            <a:endParaRPr lang="en-US" dirty="0">
              <a:solidFill>
                <a:schemeClr val="bg2"/>
              </a:solidFill>
              <a:latin typeface="+mn-lt"/>
            </a:endParaRPr>
          </a:p>
          <a:p>
            <a:pPr algn="ctr" fontAlgn="auto">
              <a:spcBef>
                <a:spcPts val="0"/>
              </a:spcBef>
              <a:spcAft>
                <a:spcPts val="0"/>
              </a:spcAft>
              <a:defRPr/>
            </a:pPr>
            <a:r>
              <a:rPr lang="en-US" dirty="0">
                <a:solidFill>
                  <a:schemeClr val="bg2"/>
                </a:solidFill>
                <a:latin typeface="+mn-lt"/>
              </a:rPr>
              <a:t>el disco</a:t>
            </a:r>
          </a:p>
        </p:txBody>
      </p:sp>
      <p:sp>
        <p:nvSpPr>
          <p:cNvPr id="11" name="Rectangle 4">
            <a:hlinkClick r:id="" action="ppaction://noaction" highlightClick="1"/>
          </p:cNvPr>
          <p:cNvSpPr>
            <a:spLocks noChangeArrowheads="1"/>
          </p:cNvSpPr>
          <p:nvPr/>
        </p:nvSpPr>
        <p:spPr bwMode="auto">
          <a:xfrm>
            <a:off x="4929190" y="4651377"/>
            <a:ext cx="1714512" cy="1583778"/>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fontAlgn="auto">
              <a:spcBef>
                <a:spcPts val="0"/>
              </a:spcBef>
              <a:spcAft>
                <a:spcPts val="0"/>
              </a:spcAft>
              <a:defRPr/>
            </a:pPr>
            <a:r>
              <a:rPr lang="en-US" dirty="0" err="1">
                <a:solidFill>
                  <a:schemeClr val="bg2"/>
                </a:solidFill>
                <a:latin typeface="+mn-lt"/>
              </a:rPr>
              <a:t>Cambiar</a:t>
            </a:r>
            <a:r>
              <a:rPr lang="en-US" dirty="0">
                <a:solidFill>
                  <a:schemeClr val="bg2"/>
                </a:solidFill>
                <a:latin typeface="+mn-lt"/>
              </a:rPr>
              <a:t> el</a:t>
            </a:r>
          </a:p>
          <a:p>
            <a:pPr algn="ctr" fontAlgn="auto">
              <a:spcBef>
                <a:spcPts val="0"/>
              </a:spcBef>
              <a:spcAft>
                <a:spcPts val="0"/>
              </a:spcAft>
              <a:defRPr/>
            </a:pPr>
            <a:r>
              <a:rPr lang="en-US" dirty="0" err="1">
                <a:solidFill>
                  <a:schemeClr val="bg2"/>
                </a:solidFill>
                <a:latin typeface="+mn-lt"/>
              </a:rPr>
              <a:t>funcionamiento</a:t>
            </a:r>
            <a:endParaRPr lang="en-US" dirty="0">
              <a:solidFill>
                <a:schemeClr val="bg2"/>
              </a:solidFill>
              <a:latin typeface="+mn-lt"/>
            </a:endParaRPr>
          </a:p>
          <a:p>
            <a:pPr algn="ctr" fontAlgn="auto">
              <a:spcBef>
                <a:spcPts val="0"/>
              </a:spcBef>
              <a:spcAft>
                <a:spcPts val="0"/>
              </a:spcAft>
              <a:defRPr/>
            </a:pPr>
            <a:r>
              <a:rPr lang="en-US" dirty="0">
                <a:solidFill>
                  <a:schemeClr val="bg2"/>
                </a:solidFill>
                <a:latin typeface="+mn-lt"/>
              </a:rPr>
              <a:t>del mouse</a:t>
            </a:r>
            <a:endParaRPr lang="en-US" dirty="0">
              <a:latin typeface="+mn-lt"/>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692150" y="285750"/>
            <a:ext cx="7696200" cy="523220"/>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lgn="ctr" fontAlgn="auto">
              <a:spcBef>
                <a:spcPct val="50000"/>
              </a:spcBef>
              <a:spcAft>
                <a:spcPts val="0"/>
              </a:spcAft>
              <a:defRPr/>
            </a:pPr>
            <a:r>
              <a:rPr lang="es-ES" sz="2800" b="1" dirty="0" smtClean="0">
                <a:latin typeface="+mn-lt"/>
              </a:rPr>
              <a:t>Principales extensiones de archivo</a:t>
            </a:r>
            <a:endParaRPr lang="es-ES" sz="2400" dirty="0">
              <a:latin typeface="+mn-lt"/>
            </a:endParaRPr>
          </a:p>
        </p:txBody>
      </p:sp>
      <p:graphicFrame>
        <p:nvGraphicFramePr>
          <p:cNvPr id="3" name="Tabla 2"/>
          <p:cNvGraphicFramePr>
            <a:graphicFrameLocks noGrp="1"/>
          </p:cNvGraphicFramePr>
          <p:nvPr>
            <p:extLst>
              <p:ext uri="{D42A27DB-BD31-4B8C-83A1-F6EECF244321}">
                <p14:modId xmlns:p14="http://schemas.microsoft.com/office/powerpoint/2010/main" xmlns="" val="1684318416"/>
              </p:ext>
            </p:extLst>
          </p:nvPr>
        </p:nvGraphicFramePr>
        <p:xfrm>
          <a:off x="1524000" y="1397000"/>
          <a:ext cx="6096000" cy="32004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MX" sz="2400" dirty="0" smtClean="0"/>
                        <a:t>Aplicación</a:t>
                      </a:r>
                      <a:endParaRPr lang="es-MX" sz="2400" dirty="0"/>
                    </a:p>
                  </a:txBody>
                  <a:tcPr/>
                </a:tc>
                <a:tc>
                  <a:txBody>
                    <a:bodyPr/>
                    <a:lstStyle/>
                    <a:p>
                      <a:r>
                        <a:rPr lang="es-MX" sz="2400" dirty="0" smtClean="0"/>
                        <a:t>Extensión</a:t>
                      </a:r>
                      <a:endParaRPr lang="es-MX" sz="2400" dirty="0"/>
                    </a:p>
                  </a:txBody>
                  <a:tcPr/>
                </a:tc>
              </a:tr>
              <a:tr h="370840">
                <a:tc>
                  <a:txBody>
                    <a:bodyPr/>
                    <a:lstStyle/>
                    <a:p>
                      <a:r>
                        <a:rPr lang="es-MX" sz="2400" dirty="0" smtClean="0"/>
                        <a:t>Procesador de texto</a:t>
                      </a:r>
                      <a:endParaRPr lang="es-MX" sz="2400" dirty="0"/>
                    </a:p>
                  </a:txBody>
                  <a:tcPr/>
                </a:tc>
                <a:tc>
                  <a:txBody>
                    <a:bodyPr/>
                    <a:lstStyle/>
                    <a:p>
                      <a:r>
                        <a:rPr lang="es-MX" sz="2400" dirty="0" err="1" smtClean="0"/>
                        <a:t>docx</a:t>
                      </a:r>
                      <a:r>
                        <a:rPr lang="es-MX" sz="2400" dirty="0" smtClean="0"/>
                        <a:t>, </a:t>
                      </a:r>
                      <a:r>
                        <a:rPr lang="es-MX" sz="2400" dirty="0" err="1" smtClean="0"/>
                        <a:t>txt</a:t>
                      </a:r>
                      <a:endParaRPr lang="es-MX" sz="2400" dirty="0"/>
                    </a:p>
                  </a:txBody>
                  <a:tcPr/>
                </a:tc>
              </a:tr>
              <a:tr h="370840">
                <a:tc>
                  <a:txBody>
                    <a:bodyPr/>
                    <a:lstStyle/>
                    <a:p>
                      <a:r>
                        <a:rPr lang="es-MX" sz="2400" dirty="0" smtClean="0"/>
                        <a:t>Sonido</a:t>
                      </a:r>
                      <a:endParaRPr lang="es-MX" sz="2400" dirty="0"/>
                    </a:p>
                  </a:txBody>
                  <a:tcPr/>
                </a:tc>
                <a:tc>
                  <a:txBody>
                    <a:bodyPr/>
                    <a:lstStyle/>
                    <a:p>
                      <a:r>
                        <a:rPr lang="es-MX" sz="2400" dirty="0" smtClean="0"/>
                        <a:t>mp3, </a:t>
                      </a:r>
                      <a:r>
                        <a:rPr lang="es-MX" sz="2400" dirty="0" err="1" smtClean="0"/>
                        <a:t>wav</a:t>
                      </a:r>
                      <a:endParaRPr lang="es-MX" sz="2400" dirty="0"/>
                    </a:p>
                  </a:txBody>
                  <a:tcPr/>
                </a:tc>
              </a:tr>
              <a:tr h="370840">
                <a:tc>
                  <a:txBody>
                    <a:bodyPr/>
                    <a:lstStyle/>
                    <a:p>
                      <a:r>
                        <a:rPr lang="es-MX" sz="2400" dirty="0" smtClean="0"/>
                        <a:t>Video</a:t>
                      </a:r>
                      <a:endParaRPr lang="es-MX" sz="2400" dirty="0"/>
                    </a:p>
                  </a:txBody>
                  <a:tcPr/>
                </a:tc>
                <a:tc>
                  <a:txBody>
                    <a:bodyPr/>
                    <a:lstStyle/>
                    <a:p>
                      <a:r>
                        <a:rPr lang="es-MX" sz="2400" dirty="0" err="1" smtClean="0"/>
                        <a:t>wmv</a:t>
                      </a:r>
                      <a:r>
                        <a:rPr lang="es-MX" sz="2400" dirty="0" smtClean="0"/>
                        <a:t>, </a:t>
                      </a:r>
                      <a:r>
                        <a:rPr lang="es-MX" sz="2400" dirty="0" err="1" smtClean="0"/>
                        <a:t>mpeg</a:t>
                      </a:r>
                      <a:endParaRPr lang="es-MX" sz="2400" dirty="0"/>
                    </a:p>
                  </a:txBody>
                  <a:tcPr/>
                </a:tc>
              </a:tr>
              <a:tr h="370840">
                <a:tc>
                  <a:txBody>
                    <a:bodyPr/>
                    <a:lstStyle/>
                    <a:p>
                      <a:r>
                        <a:rPr lang="es-MX" sz="2400" dirty="0" smtClean="0"/>
                        <a:t>Imagen</a:t>
                      </a:r>
                      <a:endParaRPr lang="es-MX" sz="2400" dirty="0"/>
                    </a:p>
                  </a:txBody>
                  <a:tcPr/>
                </a:tc>
                <a:tc>
                  <a:txBody>
                    <a:bodyPr/>
                    <a:lstStyle/>
                    <a:p>
                      <a:r>
                        <a:rPr lang="es-MX" sz="2400" dirty="0" err="1" smtClean="0"/>
                        <a:t>bmp</a:t>
                      </a:r>
                      <a:r>
                        <a:rPr lang="es-MX" sz="2400" dirty="0" smtClean="0"/>
                        <a:t>, </a:t>
                      </a:r>
                      <a:r>
                        <a:rPr lang="es-MX" sz="2400" dirty="0" err="1" smtClean="0"/>
                        <a:t>jpg</a:t>
                      </a:r>
                      <a:endParaRPr lang="es-MX" sz="2400" dirty="0"/>
                    </a:p>
                  </a:txBody>
                  <a:tcPr/>
                </a:tc>
              </a:tr>
              <a:tr h="370840">
                <a:tc>
                  <a:txBody>
                    <a:bodyPr/>
                    <a:lstStyle/>
                    <a:p>
                      <a:r>
                        <a:rPr lang="es-MX" sz="2400" dirty="0" smtClean="0"/>
                        <a:t>Página</a:t>
                      </a:r>
                      <a:r>
                        <a:rPr lang="es-MX" sz="2400" baseline="0" dirty="0" smtClean="0"/>
                        <a:t> Web</a:t>
                      </a:r>
                      <a:endParaRPr lang="es-MX" sz="2400" dirty="0"/>
                    </a:p>
                  </a:txBody>
                  <a:tcPr/>
                </a:tc>
                <a:tc>
                  <a:txBody>
                    <a:bodyPr/>
                    <a:lstStyle/>
                    <a:p>
                      <a:r>
                        <a:rPr lang="es-MX" sz="2400" dirty="0" err="1" smtClean="0"/>
                        <a:t>html</a:t>
                      </a:r>
                      <a:endParaRPr lang="es-MX" sz="2400" dirty="0"/>
                    </a:p>
                  </a:txBody>
                  <a:tcPr/>
                </a:tc>
              </a:tr>
              <a:tr h="370840">
                <a:tc>
                  <a:txBody>
                    <a:bodyPr/>
                    <a:lstStyle/>
                    <a:p>
                      <a:r>
                        <a:rPr lang="es-MX" sz="2400" dirty="0" smtClean="0"/>
                        <a:t>Hoja de cálculo</a:t>
                      </a:r>
                      <a:endParaRPr lang="es-MX" sz="2400" dirty="0"/>
                    </a:p>
                  </a:txBody>
                  <a:tcPr/>
                </a:tc>
                <a:tc>
                  <a:txBody>
                    <a:bodyPr/>
                    <a:lstStyle/>
                    <a:p>
                      <a:r>
                        <a:rPr lang="es-MX" sz="2400" dirty="0" err="1" smtClean="0"/>
                        <a:t>xlsx</a:t>
                      </a:r>
                      <a:endParaRPr lang="es-MX" sz="2400" dirty="0"/>
                    </a:p>
                  </a:txBody>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eaLnBrk="1" fontAlgn="auto" hangingPunct="1">
              <a:spcAft>
                <a:spcPts val="0"/>
              </a:spcAft>
              <a:defRPr/>
            </a:pPr>
            <a:r>
              <a:rPr lang="es-ES" sz="3600" dirty="0" smtClean="0"/>
              <a:t>Identificar los Software maliciosos y como afectan al equipo de cómputo.</a:t>
            </a:r>
            <a:endParaRPr lang="es-MX" dirty="0"/>
          </a:p>
        </p:txBody>
      </p:sp>
    </p:spTree>
    <p:extLst>
      <p:ext uri="{BB962C8B-B14F-4D97-AF65-F5344CB8AC3E}">
        <p14:creationId xmlns:p14="http://schemas.microsoft.com/office/powerpoint/2010/main" xmlns="" val="2938111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pPr eaLnBrk="1" fontAlgn="auto" hangingPunct="1">
              <a:spcAft>
                <a:spcPts val="0"/>
              </a:spcAft>
              <a:defRPr/>
            </a:pPr>
            <a:r>
              <a:rPr lang="es-MX" dirty="0" smtClean="0"/>
              <a:t>Software Malicioso</a:t>
            </a:r>
            <a:endParaRPr lang="es-MX" dirty="0"/>
          </a:p>
        </p:txBody>
      </p:sp>
      <p:sp>
        <p:nvSpPr>
          <p:cNvPr id="10" name="9 Marcador de contenido"/>
          <p:cNvSpPr>
            <a:spLocks noGrp="1"/>
          </p:cNvSpPr>
          <p:nvPr>
            <p:ph sz="quarter" idx="1"/>
          </p:nvPr>
        </p:nvSpPr>
        <p:spPr/>
        <p:txBody>
          <a:bodyPr/>
          <a:lstStyle/>
          <a:p>
            <a:pPr algn="just"/>
            <a:r>
              <a:rPr lang="es-MX" dirty="0" smtClean="0"/>
              <a:t>El término malware o software malicioso es muy utilizado por profesionales de la informática para referirse a una variedad de software hostil, intrusivo o molesto.</a:t>
            </a:r>
          </a:p>
          <a:p>
            <a:pPr algn="just"/>
            <a:endParaRPr lang="es-MX" dirty="0" smtClean="0"/>
          </a:p>
          <a:p>
            <a:pPr algn="just"/>
            <a:r>
              <a:rPr lang="es-MX" dirty="0" smtClean="0"/>
              <a:t>El software es considerado malware en base a las intenciones del autor a la hora de crearlo. El término malware incluye virus, gusanos, troyanos, spyware, adware intrusivo y otros software maliciosos e indeseables.</a:t>
            </a:r>
          </a:p>
          <a:p>
            <a:pPr algn="just"/>
            <a:endParaRPr lang="es-MX"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30832" y="44624"/>
            <a:ext cx="8229600" cy="1143000"/>
          </a:xfrm>
        </p:spPr>
        <p:txBody>
          <a:bodyPr/>
          <a:lstStyle/>
          <a:p>
            <a:pPr eaLnBrk="1" fontAlgn="auto" hangingPunct="1">
              <a:spcAft>
                <a:spcPts val="0"/>
              </a:spcAft>
              <a:defRPr/>
            </a:pPr>
            <a:r>
              <a:rPr lang="es-MX" dirty="0" smtClean="0"/>
              <a:t>Software Malicioso</a:t>
            </a:r>
            <a:endParaRPr lang="es-MX" dirty="0"/>
          </a:p>
        </p:txBody>
      </p:sp>
      <p:sp>
        <p:nvSpPr>
          <p:cNvPr id="10" name="9 Marcador de contenido"/>
          <p:cNvSpPr>
            <a:spLocks noGrp="1"/>
          </p:cNvSpPr>
          <p:nvPr>
            <p:ph sz="quarter" idx="1"/>
          </p:nvPr>
        </p:nvSpPr>
        <p:spPr>
          <a:xfrm>
            <a:off x="179512" y="1124744"/>
            <a:ext cx="8507288" cy="5544616"/>
          </a:xfrm>
        </p:spPr>
        <p:txBody>
          <a:bodyPr/>
          <a:lstStyle/>
          <a:p>
            <a:pPr algn="just"/>
            <a:r>
              <a:rPr lang="es-MX" sz="1600" b="1" dirty="0" smtClean="0"/>
              <a:t>Virus: </a:t>
            </a:r>
            <a:r>
              <a:rPr lang="es-MX" sz="1600" dirty="0"/>
              <a:t>E</a:t>
            </a:r>
            <a:r>
              <a:rPr lang="es-MX" sz="1600" dirty="0" smtClean="0"/>
              <a:t>s un software malicioso que tiene por objeto alterar el funcionamiento normal de la computadora. Los virus, habitualmente, reemplazan archivos ejecutables por otros infectados con el código de este. Los virus pueden destruir, de manera intencionada, los datos almacenados en una computadora, aunque también existen otros más inofensivos, que solo se caracterizan por ser molestos.</a:t>
            </a:r>
          </a:p>
          <a:p>
            <a:pPr algn="just"/>
            <a:endParaRPr lang="es-MX" sz="1600" dirty="0" smtClean="0"/>
          </a:p>
          <a:p>
            <a:pPr algn="just"/>
            <a:r>
              <a:rPr lang="es-MX" sz="1600" b="1" dirty="0" smtClean="0"/>
              <a:t>Gusanos: </a:t>
            </a:r>
            <a:r>
              <a:rPr lang="es-MX" sz="1600" dirty="0"/>
              <a:t>E</a:t>
            </a:r>
            <a:r>
              <a:rPr lang="es-MX" sz="1600" dirty="0" smtClean="0"/>
              <a:t>s un malware que tiene la propiedad de duplicarse a sí mismo, es algo usual detectar la presencia de gusanos en un sistema cuando, debido a su incontrolada replicación, los recursos del sistema se consumen hasta el punto de que las tareas ordinarias del mismo son excesivamente lentas o simplemente no pueden ejecutarse.</a:t>
            </a:r>
          </a:p>
          <a:p>
            <a:pPr algn="just"/>
            <a:endParaRPr lang="es-MX" sz="1600" dirty="0" smtClean="0"/>
          </a:p>
          <a:p>
            <a:pPr algn="just"/>
            <a:r>
              <a:rPr lang="es-MX" sz="1600" b="1" dirty="0" smtClean="0"/>
              <a:t>Spyware: </a:t>
            </a:r>
            <a:r>
              <a:rPr lang="es-MX" sz="1600" dirty="0"/>
              <a:t>S</a:t>
            </a:r>
            <a:r>
              <a:rPr lang="es-MX" sz="1600" dirty="0" smtClean="0"/>
              <a:t>e instala en una computadora para recopilar información sobre las actividades realizadas en éste. La función más común que tienen estos programas es la de recopilar información sobre el usuario y distribuirlo a empresas publicitarias u otras organizaciones interesadas.</a:t>
            </a:r>
          </a:p>
          <a:p>
            <a:pPr algn="just"/>
            <a:endParaRPr lang="es-MX" sz="1600" dirty="0" smtClean="0"/>
          </a:p>
          <a:p>
            <a:pPr algn="just"/>
            <a:r>
              <a:rPr lang="es-MX" sz="1600" b="1" dirty="0" smtClean="0"/>
              <a:t>Adware: </a:t>
            </a:r>
            <a:r>
              <a:rPr lang="es-MX" sz="1600" dirty="0"/>
              <a:t>E</a:t>
            </a:r>
            <a:r>
              <a:rPr lang="es-MX" sz="1600" dirty="0" smtClean="0"/>
              <a:t>s cualquier programa que automáticamente se ejecuta, muestra o baja publicidad web a la computadora después de instalar el programa o mientras se está utilizando la aplicación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23528" y="125760"/>
            <a:ext cx="8229600" cy="1143000"/>
          </a:xfrm>
        </p:spPr>
        <p:txBody>
          <a:bodyPr/>
          <a:lstStyle/>
          <a:p>
            <a:pPr eaLnBrk="1" fontAlgn="auto" hangingPunct="1">
              <a:spcAft>
                <a:spcPts val="0"/>
              </a:spcAft>
              <a:defRPr/>
            </a:pPr>
            <a:r>
              <a:rPr lang="es-MX" dirty="0" smtClean="0"/>
              <a:t>Antivirus</a:t>
            </a:r>
            <a:endParaRPr lang="es-MX" dirty="0"/>
          </a:p>
        </p:txBody>
      </p:sp>
      <p:sp>
        <p:nvSpPr>
          <p:cNvPr id="10" name="9 Marcador de contenido"/>
          <p:cNvSpPr>
            <a:spLocks noGrp="1"/>
          </p:cNvSpPr>
          <p:nvPr>
            <p:ph sz="quarter" idx="1"/>
          </p:nvPr>
        </p:nvSpPr>
        <p:spPr>
          <a:xfrm>
            <a:off x="457200" y="1196752"/>
            <a:ext cx="8229600" cy="5328592"/>
          </a:xfrm>
        </p:spPr>
        <p:txBody>
          <a:bodyPr/>
          <a:lstStyle/>
          <a:p>
            <a:pPr algn="just"/>
            <a:r>
              <a:rPr lang="es-MX" sz="2000" dirty="0" smtClean="0"/>
              <a:t>Los </a:t>
            </a:r>
            <a:r>
              <a:rPr lang="es-MX" sz="2000" b="1" dirty="0" smtClean="0"/>
              <a:t>antivirus</a:t>
            </a:r>
            <a:r>
              <a:rPr lang="es-MX" sz="2000" dirty="0" smtClean="0"/>
              <a:t> son una herramienta simple cuyo objetivo es detectar y eliminar virus informáticos, la aparición de sistemas operativos más avanzados e Internet, ha hecho que los antivirus hayan evolucionado hacia programas más avanzados que no sólo buscan detectar virus informáticos, sino bloquearlos, desinfectarlos y prevenir una infección de los mismos, y actualmente ya son capaces de reconocer otros tipos de </a:t>
            </a:r>
            <a:r>
              <a:rPr lang="es-MX" sz="2000" i="1" dirty="0" smtClean="0"/>
              <a:t>malware</a:t>
            </a:r>
            <a:r>
              <a:rPr lang="es-MX" sz="2000" dirty="0" smtClean="0"/>
              <a:t>, como </a:t>
            </a:r>
            <a:r>
              <a:rPr lang="es-MX" sz="2000" i="1" u="sng" dirty="0" smtClean="0"/>
              <a:t>spyware</a:t>
            </a:r>
            <a:r>
              <a:rPr lang="es-MX" sz="2000" dirty="0" smtClean="0"/>
              <a:t> y </a:t>
            </a:r>
            <a:r>
              <a:rPr lang="es-MX" sz="2000" i="1" u="sng" dirty="0" smtClean="0"/>
              <a:t>adware</a:t>
            </a:r>
            <a:r>
              <a:rPr lang="es-MX" sz="2000" dirty="0" smtClean="0"/>
              <a:t> entro otros</a:t>
            </a:r>
          </a:p>
        </p:txBody>
      </p:sp>
      <p:pic>
        <p:nvPicPr>
          <p:cNvPr id="68614" name="Picture 6" descr="http://t3.gstatic.com/images?q=tbn:ANd9GcR75gVhByN1jZlm4HSj2Yb5Db2Egi3ma0sR_VOr4OikkZV7mPf-mQ"/>
          <p:cNvPicPr>
            <a:picLocks noChangeAspect="1" noChangeArrowheads="1"/>
          </p:cNvPicPr>
          <p:nvPr/>
        </p:nvPicPr>
        <p:blipFill>
          <a:blip r:embed="rId3" cstate="print"/>
          <a:srcRect/>
          <a:stretch>
            <a:fillRect/>
          </a:stretch>
        </p:blipFill>
        <p:spPr bwMode="auto">
          <a:xfrm>
            <a:off x="3275856" y="4014735"/>
            <a:ext cx="3168352" cy="2222577"/>
          </a:xfrm>
          <a:prstGeom prst="rect">
            <a:avLst/>
          </a:prstGeo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eaLnBrk="1" fontAlgn="auto" hangingPunct="1">
              <a:spcAft>
                <a:spcPts val="0"/>
              </a:spcAft>
              <a:defRPr/>
            </a:pPr>
            <a:r>
              <a:rPr lang="es-ES" sz="3600" dirty="0" smtClean="0"/>
              <a:t>Identificar el tipo de Software dependiendo de su función y objetivo.</a:t>
            </a:r>
            <a:endParaRPr lang="es-MX" dirty="0"/>
          </a:p>
        </p:txBody>
      </p:sp>
    </p:spTree>
    <p:extLst>
      <p:ext uri="{BB962C8B-B14F-4D97-AF65-F5344CB8AC3E}">
        <p14:creationId xmlns:p14="http://schemas.microsoft.com/office/powerpoint/2010/main" xmlns="" val="1902283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51520" y="341784"/>
            <a:ext cx="8229600" cy="1143000"/>
          </a:xfrm>
        </p:spPr>
        <p:txBody>
          <a:bodyPr/>
          <a:lstStyle/>
          <a:p>
            <a:pPr eaLnBrk="1" fontAlgn="auto" hangingPunct="1">
              <a:spcAft>
                <a:spcPts val="0"/>
              </a:spcAft>
              <a:defRPr/>
            </a:pPr>
            <a:r>
              <a:rPr lang="es-MX" dirty="0" smtClean="0"/>
              <a:t>Tipos de Software</a:t>
            </a:r>
            <a:endParaRPr lang="es-MX" dirty="0"/>
          </a:p>
        </p:txBody>
      </p:sp>
      <p:sp>
        <p:nvSpPr>
          <p:cNvPr id="10" name="9 Marcador de contenido"/>
          <p:cNvSpPr>
            <a:spLocks noGrp="1"/>
          </p:cNvSpPr>
          <p:nvPr>
            <p:ph sz="quarter" idx="1"/>
          </p:nvPr>
        </p:nvSpPr>
        <p:spPr>
          <a:xfrm>
            <a:off x="179512" y="1628800"/>
            <a:ext cx="8507288" cy="4320480"/>
          </a:xfrm>
        </p:spPr>
        <p:txBody>
          <a:bodyPr/>
          <a:lstStyle/>
          <a:p>
            <a:pPr algn="just"/>
            <a:r>
              <a:rPr lang="es-MX" sz="1700" b="1" dirty="0" smtClean="0"/>
              <a:t>Código Abierto: </a:t>
            </a:r>
            <a:r>
              <a:rPr lang="es-ES" sz="1700" dirty="0"/>
              <a:t>Código abierto es un software que pone a disposición de cualquier usuario su código </a:t>
            </a:r>
            <a:r>
              <a:rPr lang="es-ES" sz="1700" dirty="0" smtClean="0"/>
              <a:t>fuente, el cual es distribuido </a:t>
            </a:r>
            <a:r>
              <a:rPr lang="es-ES" sz="1700" dirty="0"/>
              <a:t>y desarrollado libremente. El código abierto tiene un punto de vista más orientado a los beneficios prácticos de compartir el código que a las cuestiones morales y/o filosóficas las cuales destacan en el llamado software libre</a:t>
            </a:r>
            <a:r>
              <a:rPr lang="es-ES" sz="1700" dirty="0" smtClean="0"/>
              <a:t>.</a:t>
            </a:r>
          </a:p>
          <a:p>
            <a:pPr marL="109537" indent="0" algn="just">
              <a:buNone/>
            </a:pPr>
            <a:endParaRPr lang="es-MX" sz="1700" dirty="0" smtClean="0"/>
          </a:p>
          <a:p>
            <a:pPr algn="just"/>
            <a:r>
              <a:rPr lang="es-MX" sz="1700" b="1" dirty="0" smtClean="0"/>
              <a:t>Shareware: </a:t>
            </a:r>
            <a:r>
              <a:rPr lang="es-ES" sz="1700" dirty="0"/>
              <a:t>De </a:t>
            </a:r>
            <a:r>
              <a:rPr lang="es-ES" sz="1700" u="sng" dirty="0"/>
              <a:t>share</a:t>
            </a:r>
            <a:r>
              <a:rPr lang="es-ES" sz="1700" dirty="0"/>
              <a:t> (compartir) + </a:t>
            </a:r>
            <a:r>
              <a:rPr lang="es-ES" sz="1700" u="sng" dirty="0"/>
              <a:t>ware</a:t>
            </a:r>
            <a:r>
              <a:rPr lang="es-ES" sz="1700" dirty="0"/>
              <a:t> (software</a:t>
            </a:r>
            <a:r>
              <a:rPr lang="es-ES" sz="1700" dirty="0" smtClean="0"/>
              <a:t>)  es un </a:t>
            </a:r>
            <a:r>
              <a:rPr lang="es-ES" sz="1700" dirty="0"/>
              <a:t>tipo de software que es distribuido gratuitamente exclusivamente para ser probado, pero posee restricciones en su funcionalidad o </a:t>
            </a:r>
            <a:r>
              <a:rPr lang="es-ES" sz="1700" dirty="0" smtClean="0"/>
              <a:t>disponibilidad. </a:t>
            </a:r>
            <a:r>
              <a:rPr lang="es-MX" sz="1700" dirty="0" smtClean="0"/>
              <a:t>La</a:t>
            </a:r>
            <a:r>
              <a:rPr lang="es-ES" sz="1700" dirty="0" smtClean="0"/>
              <a:t> </a:t>
            </a:r>
            <a:r>
              <a:rPr lang="es-ES" sz="1700" dirty="0"/>
              <a:t>modalidad de distribución de software, en la que el usuario puede evaluar de forma gratuita el producto, pero con limitaciones en el </a:t>
            </a:r>
            <a:r>
              <a:rPr lang="es-ES" sz="1700" dirty="0" smtClean="0"/>
              <a:t>tiempo.</a:t>
            </a:r>
          </a:p>
          <a:p>
            <a:pPr algn="just"/>
            <a:endParaRPr lang="es-MX" sz="1700" dirty="0" smtClean="0"/>
          </a:p>
          <a:p>
            <a:pPr algn="just"/>
            <a:r>
              <a:rPr lang="es-MX" sz="1700" b="1" dirty="0" smtClean="0"/>
              <a:t>Freeware: </a:t>
            </a:r>
            <a:r>
              <a:rPr lang="es-MX" sz="1700" dirty="0" smtClean="0"/>
              <a:t>De </a:t>
            </a:r>
            <a:r>
              <a:rPr lang="es-ES" sz="1700" u="sng" dirty="0" smtClean="0"/>
              <a:t>free</a:t>
            </a:r>
            <a:r>
              <a:rPr lang="es-ES" sz="1700" dirty="0" smtClean="0"/>
              <a:t> </a:t>
            </a:r>
            <a:r>
              <a:rPr lang="es-ES" sz="1700" dirty="0"/>
              <a:t>(gratis) + </a:t>
            </a:r>
            <a:r>
              <a:rPr lang="es-ES" sz="1700" u="sng" dirty="0" smtClean="0"/>
              <a:t>ware</a:t>
            </a:r>
            <a:r>
              <a:rPr lang="es-ES" sz="1700" dirty="0" smtClean="0"/>
              <a:t> </a:t>
            </a:r>
            <a:r>
              <a:rPr lang="es-ES" sz="1700" dirty="0"/>
              <a:t>(</a:t>
            </a:r>
            <a:r>
              <a:rPr lang="es-ES" sz="1700" dirty="0" smtClean="0"/>
              <a:t>software) </a:t>
            </a:r>
            <a:r>
              <a:rPr lang="es-ES" sz="1700" dirty="0"/>
              <a:t>c</a:t>
            </a:r>
            <a:r>
              <a:rPr lang="es-ES" sz="1700" dirty="0" smtClean="0"/>
              <a:t>ualquier </a:t>
            </a:r>
            <a:r>
              <a:rPr lang="es-ES" sz="1700" dirty="0"/>
              <a:t>software que no requiere pago ni otra compensación </a:t>
            </a:r>
            <a:r>
              <a:rPr lang="es-ES" sz="1700" dirty="0" smtClean="0"/>
              <a:t>por </a:t>
            </a:r>
            <a:r>
              <a:rPr lang="es-ES" sz="1700" dirty="0"/>
              <a:t>parte de los usuarios que los usan. Que sean gratuitos no significa que se pueda acceder a su código fuente. </a:t>
            </a:r>
            <a:endParaRPr lang="es-MX" sz="1700" dirty="0" smtClean="0"/>
          </a:p>
        </p:txBody>
      </p:sp>
    </p:spTree>
    <p:extLst>
      <p:ext uri="{BB962C8B-B14F-4D97-AF65-F5344CB8AC3E}">
        <p14:creationId xmlns:p14="http://schemas.microsoft.com/office/powerpoint/2010/main" xmlns="" val="174492094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51520" y="341784"/>
            <a:ext cx="8229600" cy="1143000"/>
          </a:xfrm>
        </p:spPr>
        <p:txBody>
          <a:bodyPr/>
          <a:lstStyle/>
          <a:p>
            <a:pPr eaLnBrk="1" fontAlgn="auto" hangingPunct="1">
              <a:spcAft>
                <a:spcPts val="0"/>
              </a:spcAft>
              <a:defRPr/>
            </a:pPr>
            <a:r>
              <a:rPr lang="es-MX" dirty="0" smtClean="0"/>
              <a:t>Tipos de Software</a:t>
            </a:r>
            <a:endParaRPr lang="es-MX" dirty="0"/>
          </a:p>
        </p:txBody>
      </p:sp>
      <p:sp>
        <p:nvSpPr>
          <p:cNvPr id="10" name="9 Marcador de contenido"/>
          <p:cNvSpPr>
            <a:spLocks noGrp="1"/>
          </p:cNvSpPr>
          <p:nvPr>
            <p:ph sz="quarter" idx="1"/>
          </p:nvPr>
        </p:nvSpPr>
        <p:spPr>
          <a:xfrm>
            <a:off x="179512" y="1556792"/>
            <a:ext cx="8507288" cy="4752528"/>
          </a:xfrm>
        </p:spPr>
        <p:txBody>
          <a:bodyPr>
            <a:normAutofit lnSpcReduction="10000"/>
          </a:bodyPr>
          <a:lstStyle/>
          <a:p>
            <a:pPr algn="just"/>
            <a:r>
              <a:rPr lang="es-MX" sz="1700" b="1" dirty="0" smtClean="0"/>
              <a:t>Software como Servicio (SaaS): </a:t>
            </a:r>
            <a:r>
              <a:rPr lang="es-MX" sz="1800" dirty="0"/>
              <a:t>es un modelo de distribución de software donde el soporte lógico y los datos que maneja se alojan en servidores de una compañía de tecnologías de información y comunicación (TIC), a los que se accede </a:t>
            </a:r>
            <a:r>
              <a:rPr lang="es-MX" sz="1800" dirty="0" smtClean="0"/>
              <a:t>a través de internet usando un </a:t>
            </a:r>
            <a:r>
              <a:rPr lang="es-ES" sz="1800" dirty="0" smtClean="0"/>
              <a:t>usuario y contraseña</a:t>
            </a:r>
            <a:r>
              <a:rPr lang="es-MX" sz="1800" dirty="0" smtClean="0"/>
              <a:t>.</a:t>
            </a:r>
          </a:p>
          <a:p>
            <a:pPr algn="just"/>
            <a:endParaRPr lang="es-MX" sz="1800" dirty="0"/>
          </a:p>
          <a:p>
            <a:pPr algn="just"/>
            <a:r>
              <a:rPr lang="es-MX" sz="1800" dirty="0"/>
              <a:t>L</a:t>
            </a:r>
            <a:r>
              <a:rPr lang="es-MX" sz="1800" dirty="0" smtClean="0"/>
              <a:t>a </a:t>
            </a:r>
            <a:r>
              <a:rPr lang="es-MX" sz="1800" dirty="0"/>
              <a:t>utilidad más interesante de este tipo de aplicaciones es que se </a:t>
            </a:r>
            <a:r>
              <a:rPr lang="es-MX" sz="1800" dirty="0" smtClean="0"/>
              <a:t>hace a </a:t>
            </a:r>
            <a:r>
              <a:rPr lang="es-MX" sz="1800" dirty="0"/>
              <a:t>través del navegador y no requiera instalación en las máquinas de los usuarios de la </a:t>
            </a:r>
            <a:r>
              <a:rPr lang="es-MX" sz="1800" dirty="0" smtClean="0"/>
              <a:t>aplicación</a:t>
            </a:r>
            <a:endParaRPr lang="es-ES" sz="1800" dirty="0" smtClean="0"/>
          </a:p>
          <a:p>
            <a:pPr algn="just"/>
            <a:endParaRPr lang="es-ES" sz="1800" dirty="0" smtClean="0"/>
          </a:p>
          <a:p>
            <a:r>
              <a:rPr lang="es-MX" sz="1800" b="1" dirty="0"/>
              <a:t>Ejemplo </a:t>
            </a:r>
            <a:r>
              <a:rPr lang="es-MX" sz="1800" b="1" dirty="0" smtClean="0"/>
              <a:t>de </a:t>
            </a:r>
            <a:r>
              <a:rPr lang="es-MX" sz="1800" b="1" dirty="0" err="1"/>
              <a:t>SaaS</a:t>
            </a:r>
            <a:endParaRPr lang="es-MX" sz="1800" b="1" dirty="0"/>
          </a:p>
          <a:p>
            <a:r>
              <a:rPr lang="es-MX" sz="1800" dirty="0"/>
              <a:t>En lugar de </a:t>
            </a:r>
            <a:r>
              <a:rPr lang="es-MX" sz="1800" dirty="0" smtClean="0"/>
              <a:t>comprar un CD de instalación de un procesador de textos, puedes </a:t>
            </a:r>
            <a:r>
              <a:rPr lang="es-MX" sz="1800" dirty="0"/>
              <a:t>usar el modelo de "rentar" el software </a:t>
            </a:r>
            <a:r>
              <a:rPr lang="es-MX" sz="1800" dirty="0" smtClean="0"/>
              <a:t>por </a:t>
            </a:r>
            <a:r>
              <a:rPr lang="es-MX" sz="1800" dirty="0"/>
              <a:t>unos 5 dólares al mes. De esta forma no tienes que instalar ningún software, ni estarías confinado a una sola computadora para utilizar este producto. Sólo tienes que utilizar tu navegador de Internet e iniciar sesión desde cualquier computadora con conexión a Internet, y de igual forma puedes acceder a tus documentos. </a:t>
            </a:r>
            <a:endParaRPr lang="es-ES" sz="1800" dirty="0"/>
          </a:p>
        </p:txBody>
      </p:sp>
    </p:spTree>
    <p:extLst>
      <p:ext uri="{BB962C8B-B14F-4D97-AF65-F5344CB8AC3E}">
        <p14:creationId xmlns:p14="http://schemas.microsoft.com/office/powerpoint/2010/main" xmlns="" val="68061777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7467600" cy="1143000"/>
          </a:xfrm>
        </p:spPr>
        <p:txBody>
          <a:bodyPr vert="horz" anchor="ctr">
            <a:normAutofit/>
          </a:bodyPr>
          <a:lstStyle/>
          <a:p>
            <a:pPr>
              <a:defRPr/>
            </a:pPr>
            <a:r>
              <a:rPr lang="es-MX" sz="3200" dirty="0" smtClean="0">
                <a:solidFill>
                  <a:schemeClr val="accent2">
                    <a:lumMod val="75000"/>
                  </a:schemeClr>
                </a:solidFill>
              </a:rPr>
              <a:t>Aviso Legal</a:t>
            </a:r>
          </a:p>
        </p:txBody>
      </p:sp>
      <p:sp>
        <p:nvSpPr>
          <p:cNvPr id="3" name="2 Marcador de contenido"/>
          <p:cNvSpPr>
            <a:spLocks noGrp="1"/>
          </p:cNvSpPr>
          <p:nvPr>
            <p:ph idx="1"/>
          </p:nvPr>
        </p:nvSpPr>
        <p:spPr>
          <a:xfrm>
            <a:off x="457200" y="1579584"/>
            <a:ext cx="7467600" cy="4873752"/>
          </a:xfrm>
        </p:spPr>
        <p:txBody>
          <a:bodyPr>
            <a:normAutofit/>
          </a:bodyPr>
          <a:lstStyle/>
          <a:p>
            <a:pPr lvl="0" algn="just">
              <a:buClr>
                <a:srgbClr val="FE8637"/>
              </a:buClr>
            </a:pPr>
            <a:r>
              <a:rPr lang="es-MX" sz="1800" dirty="0">
                <a:solidFill>
                  <a:prstClr val="black"/>
                </a:solidFill>
              </a:rPr>
              <a:t>Los materiales contenidos en esta presentación se facilitan exclusivamente con fines académicos. La visualización, impresión y uso total o parcial del contenido está permitido, única y exclusivamente con fines académicos. Se prohíbe expresamente el uso comercial, la transformación o modificación de sus contenidos.</a:t>
            </a:r>
          </a:p>
          <a:p>
            <a:pPr lvl="0" algn="just">
              <a:buClr>
                <a:srgbClr val="FE8637"/>
              </a:buClr>
            </a:pPr>
            <a:endParaRPr lang="es-MX" sz="1800" dirty="0">
              <a:solidFill>
                <a:prstClr val="black"/>
              </a:solidFill>
            </a:endParaRPr>
          </a:p>
          <a:p>
            <a:pPr lvl="0" algn="just">
              <a:buClr>
                <a:srgbClr val="FE8637"/>
              </a:buClr>
            </a:pPr>
            <a:r>
              <a:rPr lang="es-MX" sz="1800" dirty="0">
                <a:solidFill>
                  <a:prstClr val="black"/>
                </a:solidFill>
              </a:rPr>
              <a:t>Todos los logotipos y marcas utilizados en este documento son marcas registradas propiedad de sus respectivos dueños y se utilizan sólo con fines ilustrativos.</a:t>
            </a:r>
          </a:p>
          <a:p>
            <a:pPr lvl="0" algn="just">
              <a:buClr>
                <a:srgbClr val="FE8637"/>
              </a:buClr>
            </a:pPr>
            <a:endParaRPr lang="es-MX" sz="1800" dirty="0">
              <a:solidFill>
                <a:prstClr val="black"/>
              </a:solidFill>
            </a:endParaRPr>
          </a:p>
          <a:p>
            <a:pPr lvl="0" algn="just">
              <a:buClr>
                <a:srgbClr val="FE8637"/>
              </a:buClr>
            </a:pPr>
            <a:r>
              <a:rPr lang="es-MX" sz="1800" dirty="0">
                <a:solidFill>
                  <a:prstClr val="black"/>
                </a:solidFill>
              </a:rPr>
              <a:t>Todos los materiales están debidamente registrados ante el Instituto Nacional del Derecho de Autor en México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74848" y="269776"/>
            <a:ext cx="8229600" cy="1143000"/>
          </a:xfrm>
        </p:spPr>
        <p:txBody>
          <a:bodyPr/>
          <a:lstStyle/>
          <a:p>
            <a:pPr eaLnBrk="1" fontAlgn="auto" hangingPunct="1">
              <a:spcAft>
                <a:spcPts val="0"/>
              </a:spcAft>
              <a:defRPr/>
            </a:pPr>
            <a:r>
              <a:rPr lang="es-MX" dirty="0" smtClean="0"/>
              <a:t>Diferentes tipos de software</a:t>
            </a:r>
            <a:endParaRPr lang="es-MX" dirty="0"/>
          </a:p>
        </p:txBody>
      </p:sp>
      <p:sp>
        <p:nvSpPr>
          <p:cNvPr id="186386" name="Text Box 18"/>
          <p:cNvSpPr txBox="1">
            <a:spLocks noChangeArrowheads="1"/>
          </p:cNvSpPr>
          <p:nvPr/>
        </p:nvSpPr>
        <p:spPr bwMode="auto">
          <a:xfrm>
            <a:off x="521145" y="1556792"/>
            <a:ext cx="3095719" cy="5170646"/>
          </a:xfrm>
          <a:prstGeom prst="rect">
            <a:avLst/>
          </a:prstGeom>
          <a:noFill/>
          <a:ln w="9525" algn="ctr">
            <a:noFill/>
            <a:miter lim="800000"/>
            <a:headEnd/>
            <a:tailEnd/>
          </a:ln>
          <a:effectLst>
            <a:outerShdw dist="107763" dir="2700000" algn="ctr" rotWithShape="0">
              <a:schemeClr val="bg2">
                <a:alpha val="50000"/>
              </a:schemeClr>
            </a:outerShdw>
          </a:effectLst>
        </p:spPr>
        <p:txBody>
          <a:bodyPr wrap="none">
            <a:spAutoFit/>
          </a:bodyPr>
          <a:lstStyle/>
          <a:p>
            <a:pPr fontAlgn="auto">
              <a:spcBef>
                <a:spcPts val="0"/>
              </a:spcBef>
              <a:spcAft>
                <a:spcPts val="0"/>
              </a:spcAft>
              <a:defRPr/>
            </a:pPr>
            <a:r>
              <a:rPr lang="es-MX" sz="2200" b="1" dirty="0" smtClean="0">
                <a:latin typeface="+mn-lt"/>
              </a:rPr>
              <a:t>Sistemas Operativos</a:t>
            </a:r>
          </a:p>
          <a:p>
            <a:pPr fontAlgn="auto">
              <a:spcBef>
                <a:spcPts val="0"/>
              </a:spcBef>
              <a:spcAft>
                <a:spcPts val="0"/>
              </a:spcAft>
              <a:defRPr/>
            </a:pPr>
            <a:endParaRPr lang="es-MX" sz="2200" b="1" dirty="0" smtClean="0">
              <a:latin typeface="+mn-lt"/>
            </a:endParaRPr>
          </a:p>
          <a:p>
            <a:pPr fontAlgn="auto">
              <a:spcBef>
                <a:spcPts val="0"/>
              </a:spcBef>
              <a:spcAft>
                <a:spcPts val="0"/>
              </a:spcAft>
              <a:buFont typeface="Arial" pitchFamily="34" charset="0"/>
              <a:buChar char="•"/>
              <a:defRPr/>
            </a:pPr>
            <a:r>
              <a:rPr lang="es-MX" sz="2200" dirty="0" smtClean="0">
                <a:latin typeface="+mn-lt"/>
              </a:rPr>
              <a:t>Windows</a:t>
            </a:r>
          </a:p>
          <a:p>
            <a:pPr fontAlgn="auto">
              <a:spcBef>
                <a:spcPts val="0"/>
              </a:spcBef>
              <a:spcAft>
                <a:spcPts val="0"/>
              </a:spcAft>
              <a:buFont typeface="Arial" pitchFamily="34" charset="0"/>
              <a:buChar char="•"/>
              <a:defRPr/>
            </a:pPr>
            <a:r>
              <a:rPr lang="es-MX" sz="2200" dirty="0" smtClean="0">
                <a:latin typeface="+mn-lt"/>
              </a:rPr>
              <a:t>Mac OS</a:t>
            </a:r>
          </a:p>
          <a:p>
            <a:pPr fontAlgn="auto">
              <a:spcBef>
                <a:spcPts val="0"/>
              </a:spcBef>
              <a:spcAft>
                <a:spcPts val="0"/>
              </a:spcAft>
              <a:buFont typeface="Arial" pitchFamily="34" charset="0"/>
              <a:buChar char="•"/>
              <a:defRPr/>
            </a:pPr>
            <a:r>
              <a:rPr lang="es-MX" sz="2200" dirty="0" smtClean="0">
                <a:latin typeface="+mn-lt"/>
              </a:rPr>
              <a:t>Unix</a:t>
            </a:r>
          </a:p>
          <a:p>
            <a:pPr fontAlgn="auto">
              <a:spcBef>
                <a:spcPts val="0"/>
              </a:spcBef>
              <a:spcAft>
                <a:spcPts val="0"/>
              </a:spcAft>
              <a:buFont typeface="Arial" pitchFamily="34" charset="0"/>
              <a:buChar char="•"/>
              <a:defRPr/>
            </a:pPr>
            <a:r>
              <a:rPr lang="es-MX" sz="2200" dirty="0" smtClean="0">
                <a:latin typeface="+mn-lt"/>
              </a:rPr>
              <a:t>Linux</a:t>
            </a:r>
          </a:p>
          <a:p>
            <a:pPr fontAlgn="auto">
              <a:spcBef>
                <a:spcPts val="0"/>
              </a:spcBef>
              <a:spcAft>
                <a:spcPts val="0"/>
              </a:spcAft>
              <a:buFont typeface="Arial" pitchFamily="34" charset="0"/>
              <a:buChar char="•"/>
              <a:defRPr/>
            </a:pPr>
            <a:r>
              <a:rPr lang="es-MX" sz="2200" dirty="0" smtClean="0">
                <a:latin typeface="+mn-lt"/>
              </a:rPr>
              <a:t>Palm OS</a:t>
            </a:r>
          </a:p>
          <a:p>
            <a:pPr fontAlgn="auto">
              <a:spcBef>
                <a:spcPts val="0"/>
              </a:spcBef>
              <a:spcAft>
                <a:spcPts val="0"/>
              </a:spcAft>
              <a:buFont typeface="Arial" pitchFamily="34" charset="0"/>
              <a:buChar char="•"/>
              <a:defRPr/>
            </a:pPr>
            <a:r>
              <a:rPr lang="es-MX" sz="2200" dirty="0" smtClean="0">
                <a:latin typeface="+mn-lt"/>
              </a:rPr>
              <a:t>MS Dos</a:t>
            </a:r>
          </a:p>
          <a:p>
            <a:pPr fontAlgn="auto">
              <a:spcBef>
                <a:spcPts val="0"/>
              </a:spcBef>
              <a:spcAft>
                <a:spcPts val="0"/>
              </a:spcAft>
              <a:buFont typeface="Arial" pitchFamily="34" charset="0"/>
              <a:buChar char="•"/>
              <a:defRPr/>
            </a:pPr>
            <a:endParaRPr lang="es-MX" sz="2200" dirty="0">
              <a:latin typeface="+mn-lt"/>
            </a:endParaRPr>
          </a:p>
          <a:p>
            <a:pPr fontAlgn="auto">
              <a:spcBef>
                <a:spcPts val="0"/>
              </a:spcBef>
              <a:spcAft>
                <a:spcPts val="0"/>
              </a:spcAft>
              <a:defRPr/>
            </a:pPr>
            <a:r>
              <a:rPr lang="es-MX" sz="2200" b="1" dirty="0" smtClean="0">
                <a:latin typeface="+mn-lt"/>
              </a:rPr>
              <a:t>Utilerías</a:t>
            </a:r>
          </a:p>
          <a:p>
            <a:pPr fontAlgn="auto">
              <a:spcBef>
                <a:spcPts val="0"/>
              </a:spcBef>
              <a:spcAft>
                <a:spcPts val="0"/>
              </a:spcAft>
              <a:buFont typeface="Arial" pitchFamily="34" charset="0"/>
              <a:buChar char="•"/>
              <a:defRPr/>
            </a:pPr>
            <a:r>
              <a:rPr lang="es-MX" sz="2200" dirty="0" err="1" smtClean="0">
                <a:latin typeface="+mn-lt"/>
              </a:rPr>
              <a:t>Paint</a:t>
            </a:r>
            <a:endParaRPr lang="es-MX" sz="2200" dirty="0" smtClean="0">
              <a:latin typeface="+mn-lt"/>
            </a:endParaRPr>
          </a:p>
          <a:p>
            <a:pPr fontAlgn="auto">
              <a:spcBef>
                <a:spcPts val="0"/>
              </a:spcBef>
              <a:spcAft>
                <a:spcPts val="0"/>
              </a:spcAft>
              <a:buFont typeface="Arial" pitchFamily="34" charset="0"/>
              <a:buChar char="•"/>
              <a:defRPr/>
            </a:pPr>
            <a:r>
              <a:rPr lang="es-MX" sz="2200" dirty="0" err="1" smtClean="0">
                <a:latin typeface="+mn-lt"/>
              </a:rPr>
              <a:t>WinZip</a:t>
            </a:r>
            <a:endParaRPr lang="es-MX" sz="2200" dirty="0" smtClean="0">
              <a:latin typeface="+mn-lt"/>
            </a:endParaRPr>
          </a:p>
          <a:p>
            <a:pPr fontAlgn="auto">
              <a:spcBef>
                <a:spcPts val="0"/>
              </a:spcBef>
              <a:spcAft>
                <a:spcPts val="0"/>
              </a:spcAft>
              <a:buFont typeface="Arial" pitchFamily="34" charset="0"/>
              <a:buChar char="•"/>
              <a:defRPr/>
            </a:pPr>
            <a:r>
              <a:rPr lang="es-MX" sz="2200" dirty="0" smtClean="0">
                <a:latin typeface="+mn-lt"/>
              </a:rPr>
              <a:t>Copias de Seguridad</a:t>
            </a:r>
          </a:p>
          <a:p>
            <a:pPr fontAlgn="auto">
              <a:spcBef>
                <a:spcPts val="0"/>
              </a:spcBef>
              <a:spcAft>
                <a:spcPts val="0"/>
              </a:spcAft>
              <a:buFont typeface="Arial" pitchFamily="34" charset="0"/>
              <a:buChar char="•"/>
              <a:defRPr/>
            </a:pPr>
            <a:endParaRPr lang="es-MX" sz="2200" dirty="0">
              <a:latin typeface="+mn-lt"/>
            </a:endParaRPr>
          </a:p>
          <a:p>
            <a:pPr fontAlgn="auto">
              <a:spcBef>
                <a:spcPts val="0"/>
              </a:spcBef>
              <a:spcAft>
                <a:spcPts val="0"/>
              </a:spcAft>
              <a:buFont typeface="Arial" pitchFamily="34" charset="0"/>
              <a:buChar char="•"/>
              <a:defRPr/>
            </a:pPr>
            <a:endParaRPr lang="es-MX" sz="2200" dirty="0">
              <a:latin typeface="+mn-lt"/>
            </a:endParaRP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01908" y="1348664"/>
            <a:ext cx="1642500" cy="14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5991" y="3068960"/>
            <a:ext cx="1872433" cy="14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16707" y="4869320"/>
            <a:ext cx="1170000" cy="14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581288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74848" y="269776"/>
            <a:ext cx="8229600" cy="1143000"/>
          </a:xfrm>
        </p:spPr>
        <p:txBody>
          <a:bodyPr/>
          <a:lstStyle/>
          <a:p>
            <a:pPr eaLnBrk="1" fontAlgn="auto" hangingPunct="1">
              <a:spcAft>
                <a:spcPts val="0"/>
              </a:spcAft>
              <a:defRPr/>
            </a:pPr>
            <a:r>
              <a:rPr lang="es-MX" dirty="0" smtClean="0"/>
              <a:t>Diferentes tipos de software</a:t>
            </a:r>
            <a:endParaRPr lang="es-MX" dirty="0"/>
          </a:p>
        </p:txBody>
      </p:sp>
      <p:sp>
        <p:nvSpPr>
          <p:cNvPr id="186387" name="Text Box 19"/>
          <p:cNvSpPr txBox="1">
            <a:spLocks noChangeArrowheads="1"/>
          </p:cNvSpPr>
          <p:nvPr/>
        </p:nvSpPr>
        <p:spPr bwMode="auto">
          <a:xfrm>
            <a:off x="611560" y="1556792"/>
            <a:ext cx="3054041" cy="3816429"/>
          </a:xfrm>
          <a:prstGeom prst="rect">
            <a:avLst/>
          </a:prstGeom>
          <a:noFill/>
          <a:ln w="9525" algn="ctr">
            <a:noFill/>
            <a:miter lim="800000"/>
            <a:headEnd/>
            <a:tailEnd/>
          </a:ln>
          <a:effectLst>
            <a:outerShdw dist="107763" dir="2700000" algn="ctr" rotWithShape="0">
              <a:schemeClr val="bg2">
                <a:alpha val="50000"/>
              </a:schemeClr>
            </a:outerShdw>
          </a:effectLst>
        </p:spPr>
        <p:txBody>
          <a:bodyPr wrap="none">
            <a:spAutoFit/>
          </a:bodyPr>
          <a:lstStyle/>
          <a:p>
            <a:pPr fontAlgn="auto">
              <a:spcBef>
                <a:spcPts val="0"/>
              </a:spcBef>
              <a:spcAft>
                <a:spcPts val="0"/>
              </a:spcAft>
              <a:defRPr/>
            </a:pPr>
            <a:r>
              <a:rPr lang="es-MX" sz="2200" b="1" dirty="0" smtClean="0">
                <a:latin typeface="+mn-lt"/>
              </a:rPr>
              <a:t>Aplicación</a:t>
            </a:r>
          </a:p>
          <a:p>
            <a:pPr fontAlgn="auto">
              <a:spcBef>
                <a:spcPts val="0"/>
              </a:spcBef>
              <a:spcAft>
                <a:spcPts val="0"/>
              </a:spcAft>
              <a:defRPr/>
            </a:pPr>
            <a:endParaRPr lang="es-MX" sz="2200" b="1" dirty="0" smtClean="0">
              <a:latin typeface="+mn-lt"/>
            </a:endParaRPr>
          </a:p>
          <a:p>
            <a:pPr fontAlgn="auto">
              <a:spcBef>
                <a:spcPts val="0"/>
              </a:spcBef>
              <a:spcAft>
                <a:spcPts val="0"/>
              </a:spcAft>
              <a:buFont typeface="Arial" pitchFamily="34" charset="0"/>
              <a:buChar char="•"/>
              <a:defRPr/>
            </a:pPr>
            <a:r>
              <a:rPr lang="es-MX" sz="2200" dirty="0" smtClean="0">
                <a:latin typeface="+mn-lt"/>
              </a:rPr>
              <a:t>Word</a:t>
            </a:r>
          </a:p>
          <a:p>
            <a:pPr fontAlgn="auto">
              <a:spcBef>
                <a:spcPts val="0"/>
              </a:spcBef>
              <a:spcAft>
                <a:spcPts val="0"/>
              </a:spcAft>
              <a:buFont typeface="Arial" pitchFamily="34" charset="0"/>
              <a:buChar char="•"/>
              <a:defRPr/>
            </a:pPr>
            <a:r>
              <a:rPr lang="es-MX" sz="2200" dirty="0" smtClean="0">
                <a:latin typeface="+mn-lt"/>
              </a:rPr>
              <a:t>Excel</a:t>
            </a:r>
          </a:p>
          <a:p>
            <a:pPr fontAlgn="auto">
              <a:spcBef>
                <a:spcPts val="0"/>
              </a:spcBef>
              <a:spcAft>
                <a:spcPts val="0"/>
              </a:spcAft>
              <a:buFont typeface="Arial" pitchFamily="34" charset="0"/>
              <a:buChar char="•"/>
              <a:defRPr/>
            </a:pPr>
            <a:r>
              <a:rPr lang="es-MX" sz="2200" dirty="0" smtClean="0">
                <a:latin typeface="+mn-lt"/>
              </a:rPr>
              <a:t>PowerPoint</a:t>
            </a:r>
          </a:p>
          <a:p>
            <a:pPr fontAlgn="auto">
              <a:spcBef>
                <a:spcPts val="0"/>
              </a:spcBef>
              <a:spcAft>
                <a:spcPts val="0"/>
              </a:spcAft>
              <a:buFont typeface="Arial" pitchFamily="34" charset="0"/>
              <a:buChar char="•"/>
              <a:defRPr/>
            </a:pPr>
            <a:r>
              <a:rPr lang="es-MX" sz="2200" dirty="0" smtClean="0">
                <a:latin typeface="+mn-lt"/>
              </a:rPr>
              <a:t>Navegadores</a:t>
            </a:r>
          </a:p>
          <a:p>
            <a:pPr lvl="1" fontAlgn="auto">
              <a:spcBef>
                <a:spcPts val="0"/>
              </a:spcBef>
              <a:spcAft>
                <a:spcPts val="0"/>
              </a:spcAft>
              <a:buFont typeface="Arial" pitchFamily="34" charset="0"/>
              <a:buChar char="•"/>
              <a:defRPr/>
            </a:pPr>
            <a:r>
              <a:rPr lang="es-MX" sz="2200" dirty="0" smtClean="0">
                <a:latin typeface="+mn-lt"/>
              </a:rPr>
              <a:t>Internet Explorer</a:t>
            </a:r>
          </a:p>
          <a:p>
            <a:pPr lvl="1" fontAlgn="auto">
              <a:spcBef>
                <a:spcPts val="0"/>
              </a:spcBef>
              <a:spcAft>
                <a:spcPts val="0"/>
              </a:spcAft>
              <a:buFont typeface="Arial" pitchFamily="34" charset="0"/>
              <a:buChar char="•"/>
              <a:defRPr/>
            </a:pPr>
            <a:r>
              <a:rPr lang="es-MX" sz="2200" dirty="0" smtClean="0">
                <a:latin typeface="+mn-lt"/>
              </a:rPr>
              <a:t>Opera</a:t>
            </a:r>
          </a:p>
          <a:p>
            <a:pPr lvl="1" fontAlgn="auto">
              <a:spcBef>
                <a:spcPts val="0"/>
              </a:spcBef>
              <a:spcAft>
                <a:spcPts val="0"/>
              </a:spcAft>
              <a:buFont typeface="Arial" pitchFamily="34" charset="0"/>
              <a:buChar char="•"/>
              <a:defRPr/>
            </a:pPr>
            <a:r>
              <a:rPr lang="es-MX" sz="2200" dirty="0" smtClean="0">
                <a:latin typeface="+mn-lt"/>
              </a:rPr>
              <a:t>Google </a:t>
            </a:r>
            <a:r>
              <a:rPr lang="es-MX" sz="2200" dirty="0" err="1" smtClean="0">
                <a:latin typeface="+mn-lt"/>
              </a:rPr>
              <a:t>Chrome</a:t>
            </a:r>
            <a:endParaRPr lang="es-MX" sz="2200" dirty="0" smtClean="0">
              <a:latin typeface="+mn-lt"/>
            </a:endParaRPr>
          </a:p>
          <a:p>
            <a:pPr lvl="1" fontAlgn="auto">
              <a:spcBef>
                <a:spcPts val="0"/>
              </a:spcBef>
              <a:spcAft>
                <a:spcPts val="0"/>
              </a:spcAft>
              <a:buFont typeface="Arial" pitchFamily="34" charset="0"/>
              <a:buChar char="•"/>
              <a:defRPr/>
            </a:pPr>
            <a:r>
              <a:rPr lang="es-MX" sz="2200" dirty="0" smtClean="0">
                <a:latin typeface="+mn-lt"/>
              </a:rPr>
              <a:t>Safari</a:t>
            </a:r>
          </a:p>
          <a:p>
            <a:pPr lvl="1" fontAlgn="auto">
              <a:spcBef>
                <a:spcPts val="0"/>
              </a:spcBef>
              <a:spcAft>
                <a:spcPts val="0"/>
              </a:spcAft>
              <a:buFont typeface="Arial" pitchFamily="34" charset="0"/>
              <a:buChar char="•"/>
              <a:defRPr/>
            </a:pPr>
            <a:r>
              <a:rPr lang="es-MX" sz="2200" dirty="0" smtClean="0">
                <a:latin typeface="+mn-lt"/>
              </a:rPr>
              <a:t>Mozilla Firefox</a:t>
            </a:r>
            <a:endParaRPr lang="es-MX" sz="2200" dirty="0">
              <a:latin typeface="+mn-l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1628920"/>
            <a:ext cx="1080000" cy="10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descr="C:\Users\billy.solorzano\Desktop\CONCIUS 2011\Recursos Moodle\Prácticas AC\Recursos_Aplicaciones_Clave\Exce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2320" y="1628920"/>
            <a:ext cx="1080000"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C:\Users\billy.solorzano\Desktop\CONCIUS 2011\Recursos Moodle\Prácticas AC\Recursos_Aplicaciones_Clave\PowerPoin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00192" y="1628920"/>
            <a:ext cx="1080000"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52120" y="3068960"/>
            <a:ext cx="2337378" cy="27018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746451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74848" y="269776"/>
            <a:ext cx="8229600" cy="1143000"/>
          </a:xfrm>
        </p:spPr>
        <p:txBody>
          <a:bodyPr/>
          <a:lstStyle/>
          <a:p>
            <a:pPr eaLnBrk="1" fontAlgn="auto" hangingPunct="1">
              <a:spcAft>
                <a:spcPts val="0"/>
              </a:spcAft>
              <a:defRPr/>
            </a:pPr>
            <a:r>
              <a:rPr lang="es-MX" dirty="0" smtClean="0"/>
              <a:t>Diferentes tipos de software</a:t>
            </a:r>
            <a:endParaRPr lang="es-MX" dirty="0"/>
          </a:p>
        </p:txBody>
      </p:sp>
      <p:sp>
        <p:nvSpPr>
          <p:cNvPr id="186387" name="Text Box 19"/>
          <p:cNvSpPr txBox="1">
            <a:spLocks noChangeArrowheads="1"/>
          </p:cNvSpPr>
          <p:nvPr/>
        </p:nvSpPr>
        <p:spPr bwMode="auto">
          <a:xfrm>
            <a:off x="539552" y="1902891"/>
            <a:ext cx="2621230" cy="2462213"/>
          </a:xfrm>
          <a:prstGeom prst="rect">
            <a:avLst/>
          </a:prstGeom>
          <a:noFill/>
          <a:ln w="9525" algn="ctr">
            <a:noFill/>
            <a:miter lim="800000"/>
            <a:headEnd/>
            <a:tailEnd/>
          </a:ln>
          <a:effectLst>
            <a:outerShdw dist="107763" dir="2700000" algn="ctr" rotWithShape="0">
              <a:schemeClr val="bg2">
                <a:alpha val="50000"/>
              </a:schemeClr>
            </a:outerShdw>
          </a:effectLst>
        </p:spPr>
        <p:txBody>
          <a:bodyPr wrap="none">
            <a:spAutoFit/>
          </a:bodyPr>
          <a:lstStyle/>
          <a:p>
            <a:pPr fontAlgn="auto">
              <a:spcBef>
                <a:spcPts val="0"/>
              </a:spcBef>
              <a:spcAft>
                <a:spcPts val="0"/>
              </a:spcAft>
              <a:defRPr/>
            </a:pPr>
            <a:r>
              <a:rPr lang="es-MX" sz="2200" b="1" dirty="0" smtClean="0">
                <a:latin typeface="+mn-lt"/>
              </a:rPr>
              <a:t>Programación</a:t>
            </a:r>
          </a:p>
          <a:p>
            <a:pPr fontAlgn="auto">
              <a:spcBef>
                <a:spcPts val="0"/>
              </a:spcBef>
              <a:spcAft>
                <a:spcPts val="0"/>
              </a:spcAft>
              <a:defRPr/>
            </a:pPr>
            <a:endParaRPr lang="es-MX" sz="2200" b="1" dirty="0" smtClean="0">
              <a:latin typeface="+mn-lt"/>
            </a:endParaRPr>
          </a:p>
          <a:p>
            <a:pPr fontAlgn="auto">
              <a:spcBef>
                <a:spcPts val="0"/>
              </a:spcBef>
              <a:spcAft>
                <a:spcPts val="0"/>
              </a:spcAft>
              <a:buFont typeface="Arial" pitchFamily="34" charset="0"/>
              <a:buChar char="•"/>
              <a:defRPr/>
            </a:pPr>
            <a:r>
              <a:rPr lang="es-MX" sz="2200" dirty="0" smtClean="0">
                <a:latin typeface="+mn-lt"/>
              </a:rPr>
              <a:t>Editores de texto</a:t>
            </a:r>
          </a:p>
          <a:p>
            <a:pPr fontAlgn="auto">
              <a:spcBef>
                <a:spcPts val="0"/>
              </a:spcBef>
              <a:spcAft>
                <a:spcPts val="0"/>
              </a:spcAft>
              <a:buFont typeface="Arial" pitchFamily="34" charset="0"/>
              <a:buChar char="•"/>
              <a:defRPr/>
            </a:pPr>
            <a:r>
              <a:rPr lang="es-MX" sz="2200" dirty="0" smtClean="0">
                <a:latin typeface="+mn-lt"/>
              </a:rPr>
              <a:t>Compiladores</a:t>
            </a:r>
          </a:p>
          <a:p>
            <a:pPr fontAlgn="auto">
              <a:spcBef>
                <a:spcPts val="0"/>
              </a:spcBef>
              <a:spcAft>
                <a:spcPts val="0"/>
              </a:spcAft>
              <a:buFont typeface="Arial" pitchFamily="34" charset="0"/>
              <a:buChar char="•"/>
              <a:defRPr/>
            </a:pPr>
            <a:r>
              <a:rPr lang="es-MX" sz="2200" dirty="0" smtClean="0">
                <a:latin typeface="+mn-lt"/>
              </a:rPr>
              <a:t>Intérpretes</a:t>
            </a:r>
          </a:p>
          <a:p>
            <a:pPr fontAlgn="auto">
              <a:spcBef>
                <a:spcPts val="0"/>
              </a:spcBef>
              <a:spcAft>
                <a:spcPts val="0"/>
              </a:spcAft>
              <a:buFont typeface="Arial" pitchFamily="34" charset="0"/>
              <a:buChar char="•"/>
              <a:defRPr/>
            </a:pPr>
            <a:r>
              <a:rPr lang="es-MX" sz="2200" dirty="0" smtClean="0">
                <a:latin typeface="+mn-lt"/>
              </a:rPr>
              <a:t>Depuradores</a:t>
            </a:r>
          </a:p>
          <a:p>
            <a:pPr fontAlgn="auto">
              <a:spcBef>
                <a:spcPts val="0"/>
              </a:spcBef>
              <a:spcAft>
                <a:spcPts val="0"/>
              </a:spcAft>
              <a:buFont typeface="Arial" pitchFamily="34" charset="0"/>
              <a:buChar char="•"/>
              <a:defRPr/>
            </a:pPr>
            <a:endParaRPr lang="es-MX" sz="2200" dirty="0">
              <a:latin typeface="+mn-lt"/>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3928" y="1628800"/>
            <a:ext cx="4705350" cy="3943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6802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eaLnBrk="1" fontAlgn="auto" hangingPunct="1">
              <a:spcAft>
                <a:spcPts val="0"/>
              </a:spcAft>
              <a:defRPr/>
            </a:pPr>
            <a:r>
              <a:rPr lang="es-ES" dirty="0" smtClean="0"/>
              <a:t>Identificar la forma en que interactúan el hardware y el software </a:t>
            </a:r>
            <a:endParaRPr lang="es-MX"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s-MX" dirty="0" smtClean="0"/>
              <a:t>Interacción entre Hardware y Software</a:t>
            </a:r>
            <a:endParaRPr lang="es-MX" dirty="0"/>
          </a:p>
        </p:txBody>
      </p:sp>
      <p:sp>
        <p:nvSpPr>
          <p:cNvPr id="22530" name="Content Placeholder 1"/>
          <p:cNvSpPr>
            <a:spLocks noGrp="1"/>
          </p:cNvSpPr>
          <p:nvPr>
            <p:ph sz="quarter" idx="1"/>
          </p:nvPr>
        </p:nvSpPr>
        <p:spPr>
          <a:xfrm>
            <a:off x="457200" y="1760538"/>
            <a:ext cx="8229600" cy="4525962"/>
          </a:xfrm>
        </p:spPr>
        <p:txBody>
          <a:bodyPr>
            <a:normAutofit/>
          </a:bodyPr>
          <a:lstStyle/>
          <a:p>
            <a:pPr algn="just" eaLnBrk="1" hangingPunct="1"/>
            <a:r>
              <a:rPr lang="es-ES" sz="2000" dirty="0" smtClean="0"/>
              <a:t>El Hardware son todos los elementos físicos en una computadora.</a:t>
            </a:r>
          </a:p>
          <a:p>
            <a:pPr algn="just"/>
            <a:r>
              <a:rPr lang="es-MX" sz="2000" dirty="0" smtClean="0"/>
              <a:t>El </a:t>
            </a:r>
            <a:r>
              <a:rPr lang="es-MX" sz="2000" dirty="0"/>
              <a:t>Software comprende el conjunto de los componentes lógicos necesarios que hacen posible la realización de tareas </a:t>
            </a:r>
            <a:r>
              <a:rPr lang="es-MX" sz="2000" dirty="0" smtClean="0"/>
              <a:t>específicas</a:t>
            </a:r>
            <a:r>
              <a:rPr lang="es-ES" sz="2000" dirty="0"/>
              <a:t>.</a:t>
            </a:r>
            <a:endParaRPr lang="es-ES" sz="2000" dirty="0" smtClean="0"/>
          </a:p>
          <a:p>
            <a:pPr algn="just" eaLnBrk="1" hangingPunct="1"/>
            <a:r>
              <a:rPr lang="es-ES" sz="2000" dirty="0" smtClean="0"/>
              <a:t>El Software es el medio de comunicación y de operación entre el usuario y la computadora. </a:t>
            </a:r>
          </a:p>
          <a:p>
            <a:pPr algn="just"/>
            <a:r>
              <a:rPr lang="es-ES" sz="2000" dirty="0" smtClean="0"/>
              <a:t>Un Hardware sin Software es nulo, inoperable.</a:t>
            </a:r>
            <a:endParaRPr lang="es-MX" sz="2000" dirty="0" smtClean="0"/>
          </a:p>
          <a:p>
            <a:pPr algn="just" eaLnBrk="1" hangingPunct="1"/>
            <a:endParaRPr lang="es-MX" sz="2000" dirty="0" smtClean="0"/>
          </a:p>
        </p:txBody>
      </p:sp>
      <p:pic>
        <p:nvPicPr>
          <p:cNvPr id="1026" name="Picture 2" descr="http://trestle.icarnegie.com/content/SSD/SSD2/4.4-Mx/normal/pg-computer-sys/pg-overview-of-computer-systems/pg-components-of-a-computer-sys/softwareSys-ES.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19872" y="4062228"/>
            <a:ext cx="2486443" cy="256717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11760" y="2564904"/>
            <a:ext cx="6264696" cy="2520280"/>
          </a:xfrm>
        </p:spPr>
        <p:txBody>
          <a:bodyPr>
            <a:noAutofit/>
          </a:bodyPr>
          <a:lstStyle/>
          <a:p>
            <a:pPr eaLnBrk="1" fontAlgn="auto" hangingPunct="1">
              <a:spcAft>
                <a:spcPts val="0"/>
              </a:spcAft>
              <a:defRPr/>
            </a:pPr>
            <a:r>
              <a:rPr lang="es-ES" sz="3200" dirty="0" smtClean="0"/>
              <a:t>Identificar los aspectos relacionados con la actualización del software</a:t>
            </a:r>
            <a:endParaRPr lang="es-MX"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2014</TotalTime>
  <Words>1994</Words>
  <Application>Microsoft Office PowerPoint</Application>
  <PresentationFormat>Presentación en pantalla (4:3)</PresentationFormat>
  <Paragraphs>282</Paragraphs>
  <Slides>39</Slides>
  <Notes>11</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Mirador</vt:lpstr>
      <vt:lpstr>FUNDAMENTOS DE COMPUTACIÓN</vt:lpstr>
      <vt:lpstr>Clasificación de acuerdo al tipo de software</vt:lpstr>
      <vt:lpstr>Clasificación del Software</vt:lpstr>
      <vt:lpstr>Diferentes tipos de software</vt:lpstr>
      <vt:lpstr>Diferentes tipos de software</vt:lpstr>
      <vt:lpstr>Diferentes tipos de software</vt:lpstr>
      <vt:lpstr>Identificar la forma en que interactúan el hardware y el software </vt:lpstr>
      <vt:lpstr>Interacción entre Hardware y Software</vt:lpstr>
      <vt:lpstr>Identificar los aspectos relacionados con la actualización del software</vt:lpstr>
      <vt:lpstr>Actualizaciones o Parches</vt:lpstr>
      <vt:lpstr>Diapositiva 11</vt:lpstr>
      <vt:lpstr>Ventajas y desventajas de las actualizaciones de software</vt:lpstr>
      <vt:lpstr>Identificar los conceptos fundamentales relacionados con los tipos de aplicación</vt:lpstr>
      <vt:lpstr>Procesador de textos</vt:lpstr>
      <vt:lpstr>Hojas de cálculo</vt:lpstr>
      <vt:lpstr>Tipos de datos en hoja de calculo</vt:lpstr>
      <vt:lpstr>Ejemplos de Programas Multimedia</vt:lpstr>
      <vt:lpstr>Programa de presentaciones Multimedia</vt:lpstr>
      <vt:lpstr>Diapositiva 19</vt:lpstr>
      <vt:lpstr>Base de Datos</vt:lpstr>
      <vt:lpstr>Cliente de Correo Electrónico</vt:lpstr>
      <vt:lpstr>Software de Diagramación o Maquetación</vt:lpstr>
      <vt:lpstr>Diseño Asistido por Computadora (CAD)</vt:lpstr>
      <vt:lpstr>Groupware</vt:lpstr>
      <vt:lpstr>Gerencia de Proyectos</vt:lpstr>
      <vt:lpstr>Diapositiva 26</vt:lpstr>
      <vt:lpstr>Diapositiva 27</vt:lpstr>
      <vt:lpstr>Diapositiva 28</vt:lpstr>
      <vt:lpstr>Diapositiva 29</vt:lpstr>
      <vt:lpstr>Diapositiva 30</vt:lpstr>
      <vt:lpstr>Diapositiva 31</vt:lpstr>
      <vt:lpstr>Identificar los Software maliciosos y como afectan al equipo de cómputo.</vt:lpstr>
      <vt:lpstr>Software Malicioso</vt:lpstr>
      <vt:lpstr>Software Malicioso</vt:lpstr>
      <vt:lpstr>Antivirus</vt:lpstr>
      <vt:lpstr>Identificar el tipo de Software dependiendo de su función y objetivo.</vt:lpstr>
      <vt:lpstr>Tipos de Software</vt:lpstr>
      <vt:lpstr>Tipos de Software</vt:lpstr>
      <vt:lpstr>Aviso Legal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FUNDAMENTOS DE COMPUTACIÓN</dc:title>
  <dc:creator>Haydée</dc:creator>
  <cp:lastModifiedBy>FRANCISCO</cp:lastModifiedBy>
  <cp:revision>307</cp:revision>
  <dcterms:created xsi:type="dcterms:W3CDTF">2008-03-26T17:07:14Z</dcterms:created>
  <dcterms:modified xsi:type="dcterms:W3CDTF">2013-09-23T22:39:10Z</dcterms:modified>
</cp:coreProperties>
</file>